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308" r:id="rId3"/>
    <p:sldId id="271" r:id="rId4"/>
    <p:sldId id="281" r:id="rId5"/>
    <p:sldId id="257" r:id="rId6"/>
    <p:sldId id="331" r:id="rId7"/>
    <p:sldId id="283" r:id="rId8"/>
    <p:sldId id="259" r:id="rId9"/>
    <p:sldId id="309" r:id="rId10"/>
    <p:sldId id="314" r:id="rId11"/>
    <p:sldId id="315" r:id="rId12"/>
    <p:sldId id="350" r:id="rId13"/>
    <p:sldId id="310" r:id="rId14"/>
    <p:sldId id="316" r:id="rId15"/>
    <p:sldId id="305" r:id="rId16"/>
    <p:sldId id="317" r:id="rId17"/>
    <p:sldId id="333" r:id="rId18"/>
    <p:sldId id="311" r:id="rId19"/>
    <p:sldId id="334" r:id="rId20"/>
    <p:sldId id="335" r:id="rId21"/>
    <p:sldId id="336" r:id="rId22"/>
    <p:sldId id="337" r:id="rId23"/>
    <p:sldId id="341" r:id="rId24"/>
    <p:sldId id="338" r:id="rId25"/>
    <p:sldId id="349" r:id="rId26"/>
    <p:sldId id="342" r:id="rId27"/>
    <p:sldId id="343" r:id="rId28"/>
    <p:sldId id="339" r:id="rId29"/>
    <p:sldId id="340" r:id="rId30"/>
    <p:sldId id="284" r:id="rId31"/>
    <p:sldId id="321" r:id="rId32"/>
    <p:sldId id="347" r:id="rId33"/>
    <p:sldId id="344" r:id="rId34"/>
    <p:sldId id="348" r:id="rId35"/>
    <p:sldId id="304" r:id="rId3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30B"/>
    <a:srgbClr val="F5F8FD"/>
    <a:srgbClr val="DCEAF7"/>
    <a:srgbClr val="1F37B2"/>
    <a:srgbClr val="ED7161"/>
    <a:srgbClr val="2CF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3FA9A8-D058-4B65-9FF6-C0C7A2618A0C}" v="1" dt="2024-08-28T14:53:56.20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5"/>
    <p:restoredTop sz="94640"/>
  </p:normalViewPr>
  <p:slideViewPr>
    <p:cSldViewPr snapToGrid="0">
      <p:cViewPr varScale="1">
        <p:scale>
          <a:sx n="111" d="100"/>
          <a:sy n="111" d="100"/>
        </p:scale>
        <p:origin x="6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avedra Vanegas, Cesar Andres (Alliance Bioversity-CIAT)" userId="bb289e0a-9759-4599-b6be-5aed9f8ce867" providerId="ADAL" clId="{613FA9A8-D058-4B65-9FF6-C0C7A2618A0C}"/>
    <pc:docChg chg="custSel modSld">
      <pc:chgData name="Saavedra Vanegas, Cesar Andres (Alliance Bioversity-CIAT)" userId="bb289e0a-9759-4599-b6be-5aed9f8ce867" providerId="ADAL" clId="{613FA9A8-D058-4B65-9FF6-C0C7A2618A0C}" dt="2024-08-28T15:03:20.308" v="263" actId="20577"/>
      <pc:docMkLst>
        <pc:docMk/>
      </pc:docMkLst>
      <pc:sldChg chg="modSp mod">
        <pc:chgData name="Saavedra Vanegas, Cesar Andres (Alliance Bioversity-CIAT)" userId="bb289e0a-9759-4599-b6be-5aed9f8ce867" providerId="ADAL" clId="{613FA9A8-D058-4B65-9FF6-C0C7A2618A0C}" dt="2024-08-28T15:02:35.735" v="260" actId="20577"/>
        <pc:sldMkLst>
          <pc:docMk/>
          <pc:sldMk cId="1273221122" sldId="288"/>
        </pc:sldMkLst>
        <pc:spChg chg="mod">
          <ac:chgData name="Saavedra Vanegas, Cesar Andres (Alliance Bioversity-CIAT)" userId="bb289e0a-9759-4599-b6be-5aed9f8ce867" providerId="ADAL" clId="{613FA9A8-D058-4B65-9FF6-C0C7A2618A0C}" dt="2024-08-28T15:02:35.735" v="260" actId="20577"/>
          <ac:spMkLst>
            <pc:docMk/>
            <pc:sldMk cId="1273221122" sldId="288"/>
            <ac:spMk id="20" creationId="{97961CED-F2BC-571A-228E-F2822322AB83}"/>
          </ac:spMkLst>
        </pc:spChg>
      </pc:sldChg>
      <pc:sldChg chg="addSp modSp mod">
        <pc:chgData name="Saavedra Vanegas, Cesar Andres (Alliance Bioversity-CIAT)" userId="bb289e0a-9759-4599-b6be-5aed9f8ce867" providerId="ADAL" clId="{613FA9A8-D058-4B65-9FF6-C0C7A2618A0C}" dt="2024-08-28T15:03:20.308" v="263" actId="20577"/>
        <pc:sldMkLst>
          <pc:docMk/>
          <pc:sldMk cId="566896224" sldId="297"/>
        </pc:sldMkLst>
        <pc:spChg chg="add mod">
          <ac:chgData name="Saavedra Vanegas, Cesar Andres (Alliance Bioversity-CIAT)" userId="bb289e0a-9759-4599-b6be-5aed9f8ce867" providerId="ADAL" clId="{613FA9A8-D058-4B65-9FF6-C0C7A2618A0C}" dt="2024-08-28T15:03:20.308" v="263" actId="20577"/>
          <ac:spMkLst>
            <pc:docMk/>
            <pc:sldMk cId="566896224" sldId="297"/>
            <ac:spMk id="4" creationId="{96E8BCAC-16A4-0737-9179-C9BCAB65F9DB}"/>
          </ac:spMkLst>
        </pc:spChg>
        <pc:spChg chg="mod">
          <ac:chgData name="Saavedra Vanegas, Cesar Andres (Alliance Bioversity-CIAT)" userId="bb289e0a-9759-4599-b6be-5aed9f8ce867" providerId="ADAL" clId="{613FA9A8-D058-4B65-9FF6-C0C7A2618A0C}" dt="2024-08-28T14:56:34.321" v="211" actId="1076"/>
          <ac:spMkLst>
            <pc:docMk/>
            <pc:sldMk cId="566896224" sldId="297"/>
            <ac:spMk id="8" creationId="{F460D1F7-E56E-D4DA-77A5-12D4CF95D5CB}"/>
          </ac:spMkLst>
        </pc:spChg>
        <pc:spChg chg="mod">
          <ac:chgData name="Saavedra Vanegas, Cesar Andres (Alliance Bioversity-CIAT)" userId="bb289e0a-9759-4599-b6be-5aed9f8ce867" providerId="ADAL" clId="{613FA9A8-D058-4B65-9FF6-C0C7A2618A0C}" dt="2024-08-28T14:56:08.905" v="210" actId="14100"/>
          <ac:spMkLst>
            <pc:docMk/>
            <pc:sldMk cId="566896224" sldId="297"/>
            <ac:spMk id="20" creationId="{97961CED-F2BC-571A-228E-F2822322AB83}"/>
          </ac:spMkLst>
        </pc:spChg>
        <pc:graphicFrameChg chg="mod modGraphic">
          <ac:chgData name="Saavedra Vanegas, Cesar Andres (Alliance Bioversity-CIAT)" userId="bb289e0a-9759-4599-b6be-5aed9f8ce867" providerId="ADAL" clId="{613FA9A8-D058-4B65-9FF6-C0C7A2618A0C}" dt="2024-08-28T14:56:34.321" v="211" actId="1076"/>
          <ac:graphicFrameMkLst>
            <pc:docMk/>
            <pc:sldMk cId="566896224" sldId="297"/>
            <ac:graphicFrameMk id="9" creationId="{711DC0F7-578D-2430-D04C-48FB8782E13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7C0FC-375F-5049-A36C-C78982F53C2A}" type="datetimeFigureOut">
              <a:rPr lang="es-ES_tradnl" smtClean="0"/>
              <a:t>14/11/24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DB132-B2C6-3540-BD91-B7EDECDCA28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42541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DB132-B2C6-3540-BD91-B7EDECDCA28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402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F7D5D-9F4B-8194-1452-8B06C19AF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FB3BB61-67A2-DD86-C03A-3857E884A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FB8FC38-879F-B67C-9EBB-0DAD7BC35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1C11DA-F1C8-2D15-05F7-4A8AD4989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DB132-B2C6-3540-BD91-B7EDECDCA28C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77463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1D3EB6B9-5F27-7DC9-2E9B-6BC4A4A06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>
            <a:extLst>
              <a:ext uri="{FF2B5EF4-FFF2-40B4-BE49-F238E27FC236}">
                <a16:creationId xmlns:a16="http://schemas.microsoft.com/office/drawing/2014/main" id="{31CAC1CD-B0E3-A89E-CA64-1CC0F7077A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>
            <a:extLst>
              <a:ext uri="{FF2B5EF4-FFF2-40B4-BE49-F238E27FC236}">
                <a16:creationId xmlns:a16="http://schemas.microsoft.com/office/drawing/2014/main" id="{80507BF5-E93D-C629-1B9B-A033CD68B6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157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3A810-D728-CDE3-77EC-BFA971037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E8AB555-6E19-419F-699D-8D5F8EA85D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4DADA17-C407-0671-88B9-62DA4C3C5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43D01-7D81-C740-98A1-7C0A4ECBB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DB132-B2C6-3540-BD91-B7EDECDCA28C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64413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7987B-F04C-5320-34F1-5134A2833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EA3B430-6B88-66DE-22E9-70F3F7BAB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B5962E9-563D-1B11-4C2A-4BE3C14BD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A04762-789D-F865-1517-F205B3281D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DB132-B2C6-3540-BD91-B7EDECDCA28C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34529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0BCF1-AD1C-EE52-6166-7FA735403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A9CAC62-EC33-DEA4-C03E-000CE383A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1CFA635-E464-E0B1-6A7F-92CC50333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5318AF-860B-F2D5-E3E4-0F4173BB8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DB132-B2C6-3540-BD91-B7EDECDCA28C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8767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ACA08-0B88-DCB9-31E9-04FE80EE9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05D9C27-6BC0-9D29-2AD9-8AE942529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538A6BC-D1B2-5347-D2FB-CAEE4EC26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42D1438-56A1-6AD4-CE17-2ECDD10751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DB132-B2C6-3540-BD91-B7EDECDCA28C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9890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FC77B-3B08-9BBB-2201-27772A836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96652BC-A78A-23BE-88C8-9DA99446E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5869AAF-2693-7ED2-BBA9-6013D8BF4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D7A543-C14E-08E9-534B-D53EC1F6F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DB132-B2C6-3540-BD91-B7EDECDCA28C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0116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AAAA9-6DC5-2927-2B39-86F446031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EF13415-E86A-2F1D-FD9E-4F7FB1018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112D37D-DEC5-16AB-7D26-35C6779F2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066B91-1026-1FE0-70E0-1A61F45AD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DB132-B2C6-3540-BD91-B7EDECDCA28C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42338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111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DB132-B2C6-3540-BD91-B7EDECDCA28C}" type="slidenum">
              <a:rPr lang="es-ES_tradnl" smtClean="0"/>
              <a:t>34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7992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0507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12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4706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0115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2CA14-646A-49F0-0AAD-5614F4C56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A6330D9-31CE-F732-257F-889A82E08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FDE346E-EB00-F55D-8A1F-2473A6EE4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BED4C0-925A-BD93-79D5-618F9EBF1C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DB132-B2C6-3540-BD91-B7EDECDCA28C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96654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DB132-B2C6-3540-BD91-B7EDECDCA28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15126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BB661-DAB0-1BE9-485D-E436C8A72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B55EA8A-CDFE-C45D-FD05-80F12E59F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B248907-8C43-2DC6-72BA-9DBFDF50C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4E1ACC-74B4-882A-919D-BB85DB2D35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DB132-B2C6-3540-BD91-B7EDECDCA28C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135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F50EE-3703-06C1-D0D3-5C70E24D1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632031B-1FCC-8177-E453-80FDE7EE5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1F90464-EEED-151D-6DB8-6F0A8280B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742858-1BB2-FED9-E661-A9E65707A6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DB132-B2C6-3540-BD91-B7EDECDCA28C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90198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655C1-6E59-D28A-C082-44E88BC40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1F57959-7ED5-D4D2-521F-B8DBD1563A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86FD9DE-FC29-699D-475D-AC44185F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CB3AD4-EF04-EE13-0F62-018B68477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DB132-B2C6-3540-BD91-B7EDECDCA28C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8785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58C77-3650-E6ED-AABA-EBBA0B447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BEBF2C-D9E3-B320-2FB4-A6270D299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1909FF-6B17-CAB5-0E70-F9F041DA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14/11/24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B65A5-3DB5-B585-842D-0E34D138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543C48-DE76-6CE0-A62B-50115702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201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C9FB9-EE6B-744B-82B5-6EAFE5AC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3C0CFD-D699-E60D-EADE-E7C124D64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27D25F-02AF-5ECA-9CB9-07EDC7DAE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14/11/24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0423FB-7976-D43B-8B94-EABE14A1E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E7211D-77C5-B7C4-A211-2920D386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066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8A63AC0-C701-07F0-48E3-494AAD5E80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FC8111B-0B06-EF6A-3173-09C1006F8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A790D5-D42F-C28F-9F7D-ADC78F67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14/11/24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1B6304-7E95-5B9E-10E4-016380FB5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7CAC68-D91B-85E7-6DD7-02E21B87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3303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215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114300-A0F1-19D9-EC0D-DE08C4A1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95AB75-B148-EDAF-F792-1D0512E2E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AB7C3F-405B-17E8-03F8-B81FDA2E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14/11/24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96F6F6-3B03-CD00-C3D0-C254CA2F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F36522-3CA0-1576-3901-5E3BE934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968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0C551-02A8-1A91-658F-0CBA09058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B37547-0BF5-A330-AADB-380DD32E5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BD6926-D065-F945-AAF0-F9FD4AC6D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14/11/24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557B0D-2350-B6BF-20E9-2B330D3A1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D11233-1E56-1BAD-604A-DA15B114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321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0DCDA9-D250-A965-E67E-E59A6414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10E784-0B7A-BDD2-9522-8AB56A32AD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08808D-E844-37E4-986C-27E55E6FA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23475D-D111-0D8C-5C61-7C8D66563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14/11/24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485E0B-0594-602E-73AB-9CDBA36EA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5314A5-8A23-0A78-1FF2-18B5995D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2860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C585DF-5D07-E439-46BF-85FEAD83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0B4775-1563-290E-6D25-689B3E922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6765BAE-6360-E12A-F3BB-69971DE8A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4C927AF-FD30-9B17-B1E8-A3BB6653F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755B084-B897-AE66-3178-85A35D08E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A7F666-E9B5-AA1E-8792-09AC7B8B2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14/11/24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EC20034-6301-C5BC-101D-E3800006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F3F6DA0-B644-4394-52C1-CC5825892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67020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E1A64-C10C-9DCF-EF68-598A9F69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EC513BA-62B7-3F54-A354-4D1FC7EF1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14/11/24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4D74E70-D66A-63ED-A03B-7EDEE110D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D1A312-0931-E611-7E61-5E1E8B46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84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FBB01C1-BB9E-FAB0-C085-B2896B25A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14/11/24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5BCDB1E-9067-8369-2474-1C5E35D0A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7ECBF-57E3-9D69-9149-44C7AEBB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8838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2DEF9-07EA-A8A5-1575-355C54FF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B2C759-5CC4-E032-423F-8C3F4F703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70E4DFE-334E-F8C4-8D5B-857C25A5E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F755168-2DD1-831A-4465-986B8FA6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14/11/24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7F191A-0AD7-7C59-8D9B-8A095B0A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21833B-7756-CCF4-0F14-C126E944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88118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F3B371-EB52-9F7E-4C9A-379323BF1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0E01679-D650-5055-4A8C-8724C26100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51A4577-337B-0197-8AA0-50BE65AB1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56E2F9-F6EB-5E36-7CA1-C33BC151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14/11/24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9BE163-2D7D-C695-5EF8-0D983569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EE63D9-E3C5-3714-45B9-77874488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7297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DD4EB4-0953-7879-484D-F7C024D8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20FFC3-9B89-5202-75B1-4C3EB9B3F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DDF62C-D356-031B-43E3-0E9110CB2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462208-7867-B24A-B75E-00A142B0D893}" type="datetimeFigureOut">
              <a:rPr lang="es-ES_tradnl" smtClean="0"/>
              <a:t>14/11/24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D690A5-BE37-CDB6-D42B-75C631E59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EB4844-DA04-70DB-371B-8CE822D8D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9481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12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12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43.png"/><Relationship Id="rId5" Type="http://schemas.openxmlformats.org/officeDocument/2006/relationships/image" Target="../media/image34.png"/><Relationship Id="rId10" Type="http://schemas.openxmlformats.org/officeDocument/2006/relationships/image" Target="../media/image42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4.png"/><Relationship Id="rId7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21C83F2-166A-E632-7ED4-B9D2FAE3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12856"/>
            <a:ext cx="7772400" cy="1632288"/>
          </a:xfrm>
          <a:prstGeom prst="rect">
            <a:avLst/>
          </a:prstGeom>
        </p:spPr>
      </p:pic>
      <p:pic>
        <p:nvPicPr>
          <p:cNvPr id="5" name="Google Shape;86;p1">
            <a:extLst>
              <a:ext uri="{FF2B5EF4-FFF2-40B4-BE49-F238E27FC236}">
                <a16:creationId xmlns:a16="http://schemas.microsoft.com/office/drawing/2014/main" id="{1B8F2866-B5DE-C6DD-5123-A61FA338F4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7894" y="6156815"/>
            <a:ext cx="4596211" cy="364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24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32948D-8987-9164-BF68-EEB1990D7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1A05B266-3996-78F4-FFCC-22F16CA8921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58233ECA-A16C-18B7-D693-3DA5F91AB84A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_tradnl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CDB2DB9-6175-BF39-84B8-BF02473EA1AC}"/>
              </a:ext>
            </a:extLst>
          </p:cNvPr>
          <p:cNvSpPr txBox="1"/>
          <p:nvPr/>
        </p:nvSpPr>
        <p:spPr>
          <a:xfrm>
            <a:off x="10747483" y="6330434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13" name="Google Shape;52;g220504e966d_0_1">
            <a:extLst>
              <a:ext uri="{FF2B5EF4-FFF2-40B4-BE49-F238E27FC236}">
                <a16:creationId xmlns:a16="http://schemas.microsoft.com/office/drawing/2014/main" id="{739F74BF-92E4-E991-D1C9-12AAB240EA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50" y="6351475"/>
            <a:ext cx="4127576" cy="3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B8D59CC-97B8-D75D-124E-D65929ACA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875520" cy="6172200"/>
          </a:xfrm>
          <a:prstGeom prst="rect">
            <a:avLst/>
          </a:prstGeom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FDFF530F-91F3-7916-6CF6-654C9045C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284074"/>
              </p:ext>
            </p:extLst>
          </p:nvPr>
        </p:nvGraphicFramePr>
        <p:xfrm>
          <a:off x="6564651" y="2866181"/>
          <a:ext cx="5463249" cy="225005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4089543">
                  <a:extLst>
                    <a:ext uri="{9D8B030D-6E8A-4147-A177-3AD203B41FA5}">
                      <a16:colId xmlns:a16="http://schemas.microsoft.com/office/drawing/2014/main" val="1059709562"/>
                    </a:ext>
                  </a:extLst>
                </a:gridCol>
                <a:gridCol w="1373706">
                  <a:extLst>
                    <a:ext uri="{9D8B030D-6E8A-4147-A177-3AD203B41FA5}">
                      <a16:colId xmlns:a16="http://schemas.microsoft.com/office/drawing/2014/main" val="2996347339"/>
                    </a:ext>
                  </a:extLst>
                </a:gridCol>
              </a:tblGrid>
              <a:tr h="54698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Síntomas </a:t>
                      </a:r>
                      <a:r>
                        <a:rPr lang="es-CO" sz="1800" b="1" kern="1200" dirty="0">
                          <a:solidFill>
                            <a:schemeClr val="tx1"/>
                          </a:solidFill>
                          <a:effectLst/>
                          <a:latin typeface="Poppins" pitchFamily="2" charset="77"/>
                          <a:ea typeface="+mn-ea"/>
                          <a:cs typeface="Poppins" pitchFamily="2" charset="77"/>
                        </a:rPr>
                        <a:t>asociados al estreñimiento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5185117"/>
                  </a:ext>
                </a:extLst>
              </a:tr>
              <a:tr h="267580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u="none" strike="noStrike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Inflamación (abdomen distendido)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41,3%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13021653"/>
                  </a:ext>
                </a:extLst>
              </a:tr>
              <a:tr h="278161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u="none" strike="noStrike">
                          <a:effectLst/>
                          <a:latin typeface="Poppins" pitchFamily="2" charset="77"/>
                          <a:cs typeface="Poppins" pitchFamily="2" charset="77"/>
                        </a:rPr>
                        <a:t>Dolor de estómago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35,7%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8864483"/>
                  </a:ext>
                </a:extLst>
              </a:tr>
              <a:tr h="278161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u="none" strike="noStrike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Abdomen duro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28,3%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4688907"/>
                  </a:ext>
                </a:extLst>
              </a:tr>
              <a:tr h="278161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u="none" strike="noStrike">
                          <a:effectLst/>
                          <a:latin typeface="Poppins" pitchFamily="2" charset="77"/>
                          <a:cs typeface="Poppins" pitchFamily="2" charset="77"/>
                        </a:rPr>
                        <a:t>Llenura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27,1%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7332979"/>
                  </a:ext>
                </a:extLst>
              </a:tr>
              <a:tr h="278161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u="none" strike="noStrike">
                          <a:effectLst/>
                          <a:latin typeface="Poppins" pitchFamily="2" charset="77"/>
                          <a:cs typeface="Poppins" pitchFamily="2" charset="77"/>
                        </a:rPr>
                        <a:t>Dolor de cabeza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24,2%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2922491"/>
                  </a:ext>
                </a:extLst>
              </a:tr>
              <a:tr h="278161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u="none" strike="noStrike">
                          <a:effectLst/>
                          <a:latin typeface="Poppins" pitchFamily="2" charset="77"/>
                          <a:cs typeface="Poppins" pitchFamily="2" charset="77"/>
                        </a:rPr>
                        <a:t>Náuseas/vómito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u="none" strike="noStrike" dirty="0">
                          <a:effectLst/>
                          <a:latin typeface="Poppins" pitchFamily="2" charset="77"/>
                          <a:cs typeface="Poppins" pitchFamily="2" charset="77"/>
                        </a:rPr>
                        <a:t>10,0%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9794641"/>
                  </a:ext>
                </a:extLst>
              </a:tr>
            </a:tbl>
          </a:graphicData>
        </a:graphic>
      </p:graphicFrame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5B594A38-36FB-F920-FAD9-06F6699EC5C6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rgbClr val="FF030B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08FB2B8-0E1D-706D-0E3E-90EF63EA2EED}"/>
              </a:ext>
            </a:extLst>
          </p:cNvPr>
          <p:cNvSpPr/>
          <p:nvPr/>
        </p:nvSpPr>
        <p:spPr>
          <a:xfrm>
            <a:off x="1701477" y="2804531"/>
            <a:ext cx="2453834" cy="43292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5900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8F4ED-540D-A634-E712-4180ADED3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F890E407-2694-5686-B949-E4C18E705F9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A24694E-26C7-BF23-3D96-9A59FDB606C8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b="1" dirty="0">
              <a:solidFill>
                <a:schemeClr val="bg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1F1ECC1-5D19-7F80-8F30-537B5667D830}"/>
              </a:ext>
            </a:extLst>
          </p:cNvPr>
          <p:cNvSpPr txBox="1"/>
          <p:nvPr/>
        </p:nvSpPr>
        <p:spPr>
          <a:xfrm>
            <a:off x="10747483" y="6330434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E742F748-BCE3-C9EB-EF0C-3440D496D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602" y="91610"/>
            <a:ext cx="557018" cy="317389"/>
          </a:xfrm>
          <a:prstGeom prst="rect">
            <a:avLst/>
          </a:prstGeom>
        </p:spPr>
      </p:pic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44F1303E-2E46-63C5-BAA8-8F5D0D787E76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rgbClr val="FF030B"/>
              </a:solidFill>
            </a:endParaRP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7370C9EE-00F3-EBD0-88B8-14676A1CEB5E}"/>
              </a:ext>
            </a:extLst>
          </p:cNvPr>
          <p:cNvSpPr/>
          <p:nvPr/>
        </p:nvSpPr>
        <p:spPr>
          <a:xfrm>
            <a:off x="3909412" y="1332358"/>
            <a:ext cx="4373176" cy="3040155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ES_tradnl" sz="2000" b="1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676439C3-66E5-C15B-8ED7-3509F282A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143528"/>
              </p:ext>
            </p:extLst>
          </p:nvPr>
        </p:nvGraphicFramePr>
        <p:xfrm>
          <a:off x="4731095" y="1832785"/>
          <a:ext cx="2729810" cy="20393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73603">
                  <a:extLst>
                    <a:ext uri="{9D8B030D-6E8A-4147-A177-3AD203B41FA5}">
                      <a16:colId xmlns:a16="http://schemas.microsoft.com/office/drawing/2014/main" val="1398997475"/>
                    </a:ext>
                  </a:extLst>
                </a:gridCol>
                <a:gridCol w="1256207">
                  <a:extLst>
                    <a:ext uri="{9D8B030D-6E8A-4147-A177-3AD203B41FA5}">
                      <a16:colId xmlns:a16="http://schemas.microsoft.com/office/drawing/2014/main" val="2422842918"/>
                    </a:ext>
                  </a:extLst>
                </a:gridCol>
              </a:tblGrid>
              <a:tr h="50982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Top </a:t>
                      </a:r>
                      <a:r>
                        <a:rPr lang="es-CO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of</a:t>
                      </a:r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 </a:t>
                      </a:r>
                      <a:r>
                        <a:rPr lang="es-CO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mind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2306678"/>
                  </a:ext>
                </a:extLst>
              </a:tr>
              <a:tr h="509825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u="none" strike="noStrike" dirty="0" err="1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Dulcolax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u="none" strike="noStrike" dirty="0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41,2%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338687"/>
                  </a:ext>
                </a:extLst>
              </a:tr>
              <a:tr h="509825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u="none" strike="noStrike" dirty="0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Ciruelax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u="none" strike="noStrike" dirty="0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12,9%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5544156"/>
                  </a:ext>
                </a:extLst>
              </a:tr>
              <a:tr h="509825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u="none" strike="noStrike" dirty="0" err="1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Digestar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u="none" strike="noStrike" dirty="0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4,7%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4738773"/>
                  </a:ext>
                </a:extLst>
              </a:tr>
            </a:tbl>
          </a:graphicData>
        </a:graphic>
      </p:graphicFrame>
      <p:pic>
        <p:nvPicPr>
          <p:cNvPr id="22" name="Google Shape;52;g220504e966d_0_1">
            <a:extLst>
              <a:ext uri="{FF2B5EF4-FFF2-40B4-BE49-F238E27FC236}">
                <a16:creationId xmlns:a16="http://schemas.microsoft.com/office/drawing/2014/main" id="{035A11DD-C350-332D-94CE-CAD9111CD3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50" y="6351475"/>
            <a:ext cx="4127576" cy="32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9120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8B119-5C2B-8A53-83F6-CFCBB5862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B3B3EB15-9EEE-C959-7729-AC9E3A2B0B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FBC3186-0A5A-0BCA-C043-DD757F8058BC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b="1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¿Qué marca de laxantes conoces o has oído nombrar?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28780BE-BA7B-40FF-9037-73FA099BF7C7}"/>
              </a:ext>
            </a:extLst>
          </p:cNvPr>
          <p:cNvSpPr txBox="1"/>
          <p:nvPr/>
        </p:nvSpPr>
        <p:spPr>
          <a:xfrm>
            <a:off x="10747483" y="6330434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3BD8AB76-E2D8-AAD2-BA10-99930BC1C0A0}"/>
              </a:ext>
            </a:extLst>
          </p:cNvPr>
          <p:cNvSpPr/>
          <p:nvPr/>
        </p:nvSpPr>
        <p:spPr>
          <a:xfrm>
            <a:off x="164100" y="2670916"/>
            <a:ext cx="2972763" cy="972272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Recordación Publicitaria </a:t>
            </a:r>
            <a:r>
              <a:rPr lang="es-ES_tradnl" sz="2000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31.6% </a:t>
            </a:r>
            <a:endParaRPr lang="es-ES_tradnl" sz="2000" b="1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F45E187-4C81-84BB-F5D4-AC7368B2D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45" y="454723"/>
            <a:ext cx="8647455" cy="540465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A636514-AFAE-C67B-2DD8-CAD1A2B50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4602" y="91610"/>
            <a:ext cx="557018" cy="317389"/>
          </a:xfrm>
          <a:prstGeom prst="rect">
            <a:avLst/>
          </a:prstGeom>
        </p:spPr>
      </p:pic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D7C50BCA-F668-6194-4CC9-ABE235491E7F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rgbClr val="FF03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624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1AA14-4F3C-A9FD-D30D-A0C20A10F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CB85131D-6198-06D4-B319-AC8CD1C7C0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B7F4EB3D-CC62-A3CE-144D-0A69104F495B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b="1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¿Cómo calificarías tu nivel de satisfacción con el producto que actualmente consumes?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59A50C2-01F7-1CDD-ABB4-D8752A59403F}"/>
              </a:ext>
            </a:extLst>
          </p:cNvPr>
          <p:cNvSpPr txBox="1"/>
          <p:nvPr/>
        </p:nvSpPr>
        <p:spPr>
          <a:xfrm>
            <a:off x="10747483" y="6330434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FC3ECD3-D9D4-9E60-AFE5-6E616C03A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656" y="99300"/>
            <a:ext cx="1389875" cy="791952"/>
          </a:xfrm>
          <a:prstGeom prst="rect">
            <a:avLst/>
          </a:prstGeom>
        </p:spPr>
      </p:pic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337B61AB-8E24-601A-4312-FDF13537F11A}"/>
              </a:ext>
            </a:extLst>
          </p:cNvPr>
          <p:cNvSpPr/>
          <p:nvPr/>
        </p:nvSpPr>
        <p:spPr>
          <a:xfrm>
            <a:off x="174322" y="901316"/>
            <a:ext cx="4096736" cy="2791008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ES_tradnl" sz="2000" b="1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A63586C9-B932-8E1E-D837-2C5EB1772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925384"/>
              </p:ext>
            </p:extLst>
          </p:nvPr>
        </p:nvGraphicFramePr>
        <p:xfrm>
          <a:off x="631360" y="1202082"/>
          <a:ext cx="3292458" cy="227076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455952">
                  <a:extLst>
                    <a:ext uri="{9D8B030D-6E8A-4147-A177-3AD203B41FA5}">
                      <a16:colId xmlns:a16="http://schemas.microsoft.com/office/drawing/2014/main" val="39856609"/>
                    </a:ext>
                  </a:extLst>
                </a:gridCol>
                <a:gridCol w="836506">
                  <a:extLst>
                    <a:ext uri="{9D8B030D-6E8A-4147-A177-3AD203B41FA5}">
                      <a16:colId xmlns:a16="http://schemas.microsoft.com/office/drawing/2014/main" val="1943605627"/>
                    </a:ext>
                  </a:extLst>
                </a:gridCol>
              </a:tblGrid>
              <a:tr h="249066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u="none" strike="noStrike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Dulcolax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0" u="none" strike="noStrike" dirty="0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21%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8783652"/>
                  </a:ext>
                </a:extLst>
              </a:tr>
              <a:tr h="249066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u="none" strike="noStrike" dirty="0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Ciruelax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0" u="none" strike="noStrike" dirty="0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14%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9746795"/>
                  </a:ext>
                </a:extLst>
              </a:tr>
              <a:tr h="249066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u="none" strike="noStrike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Ninguno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0" u="none" strike="noStrike" dirty="0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7%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0965647"/>
                  </a:ext>
                </a:extLst>
              </a:tr>
              <a:tr h="249066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u="none" strike="noStrike" dirty="0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Leche de magnesia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0" u="none" strike="noStrike" dirty="0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5%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9630558"/>
                  </a:ext>
                </a:extLst>
              </a:tr>
              <a:tr h="249066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1" u="none" strike="noStrike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Citromel</a:t>
                      </a:r>
                      <a:endParaRPr lang="es-CO" sz="1800" b="1" i="0" u="none" strike="noStrike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u="none" strike="noStrike" dirty="0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3%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1418218"/>
                  </a:ext>
                </a:extLst>
              </a:tr>
              <a:tr h="249066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u="none" strike="noStrike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Evalax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0" u="none" strike="noStrike" dirty="0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2%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0787369"/>
                  </a:ext>
                </a:extLst>
              </a:tr>
              <a:tr h="249066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u="none" strike="noStrike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Laxacol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0" u="none" strike="noStrike" dirty="0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2%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9353804"/>
                  </a:ext>
                </a:extLst>
              </a:tr>
              <a:tr h="249066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u="none" strike="noStrike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Travad</a:t>
                      </a:r>
                      <a:endParaRPr lang="es-CO" sz="1800" b="0" i="0" u="none" strike="noStrike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0" u="none" strike="noStrike" dirty="0">
                          <a:solidFill>
                            <a:srgbClr val="000000"/>
                          </a:solidFill>
                          <a:effectLst/>
                          <a:latin typeface="Poppins" pitchFamily="2" charset="77"/>
                          <a:cs typeface="Poppins" pitchFamily="2" charset="77"/>
                        </a:rPr>
                        <a:t>1%</a:t>
                      </a:r>
                      <a:endParaRPr lang="es-CO" sz="1800" b="0" i="0" u="none" strike="noStrike" dirty="0">
                        <a:solidFill>
                          <a:srgbClr val="000000"/>
                        </a:solidFill>
                        <a:effectLst/>
                        <a:latin typeface="Poppins" pitchFamily="2" charset="77"/>
                        <a:cs typeface="Poppins" pitchFamily="2" charset="77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8376624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9B26C99B-6965-2E42-0A1F-F663FCFA5FE7}"/>
              </a:ext>
            </a:extLst>
          </p:cNvPr>
          <p:cNvSpPr txBox="1"/>
          <p:nvPr/>
        </p:nvSpPr>
        <p:spPr>
          <a:xfrm>
            <a:off x="174321" y="179912"/>
            <a:ext cx="4096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¿Cuál es el nombre del producto que utilizas actualmente?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BC294F0-AEFD-8079-38EC-723088DBC6D2}"/>
              </a:ext>
            </a:extLst>
          </p:cNvPr>
          <p:cNvSpPr txBox="1"/>
          <p:nvPr/>
        </p:nvSpPr>
        <p:spPr>
          <a:xfrm>
            <a:off x="174321" y="4414964"/>
            <a:ext cx="4096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71% </a:t>
            </a:r>
            <a:r>
              <a:rPr lang="es-ES_tradnl" b="1" dirty="0">
                <a:latin typeface="Poppins" pitchFamily="2" charset="77"/>
                <a:cs typeface="Poppins" pitchFamily="2" charset="77"/>
              </a:rPr>
              <a:t>de satisfacción con el producto que actualmente consumen.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2BE2039-F13D-9898-FCB0-9424ED9F1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102851"/>
            <a:ext cx="7772400" cy="4857750"/>
          </a:xfrm>
          <a:prstGeom prst="rect">
            <a:avLst/>
          </a:prstGeom>
        </p:spPr>
      </p:pic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FD3628B1-A1B2-611E-A2E7-9A4D49EFCA57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rgbClr val="FF03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152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3727B-7CF0-3772-C737-B39B6ED46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9D3720E8-6537-2237-E289-F10ACB3B0B6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58F6BE-D113-CDE1-912E-F1C53DB30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656" y="99300"/>
            <a:ext cx="1389875" cy="79195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18433CA3-6D29-F0A2-1EAC-EF3C368960E0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b="1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¿Con qué frecuencia utilizas laxantes?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115E0E1-AEFD-5CE8-2F30-E44104695CC4}"/>
              </a:ext>
            </a:extLst>
          </p:cNvPr>
          <p:cNvSpPr txBox="1"/>
          <p:nvPr/>
        </p:nvSpPr>
        <p:spPr>
          <a:xfrm>
            <a:off x="10747483" y="6330434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377F22D-1307-651E-AF92-19961D946BDB}"/>
              </a:ext>
            </a:extLst>
          </p:cNvPr>
          <p:cNvSpPr txBox="1"/>
          <p:nvPr/>
        </p:nvSpPr>
        <p:spPr>
          <a:xfrm>
            <a:off x="162469" y="244921"/>
            <a:ext cx="49882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¿La próxima vez que vayas a comprar un producto laxante cual piensas comprar?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43B76AAD-D9E9-EFD3-CAD1-F3DC7097D3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200" t="2275" r="35821" b="12326"/>
          <a:stretch/>
        </p:blipFill>
        <p:spPr>
          <a:xfrm>
            <a:off x="729629" y="1000124"/>
            <a:ext cx="3124741" cy="512252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7BD6384-80FD-CE81-CDCE-1F7D40A82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370" y="949123"/>
            <a:ext cx="8337630" cy="5211019"/>
          </a:xfrm>
          <a:prstGeom prst="rect">
            <a:avLst/>
          </a:prstGeom>
        </p:spPr>
      </p:pic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7190E09E-2459-28CD-8D0E-285A55E53D80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rgbClr val="FF03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947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/>
          <p:nvPr/>
        </p:nvSpPr>
        <p:spPr>
          <a:xfrm>
            <a:off x="0" y="962199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532280" y="1354603"/>
            <a:ext cx="7338425" cy="742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Black"/>
                <a:ea typeface="Poppins Black"/>
                <a:cs typeface="Poppins Black"/>
                <a:sym typeface="Poppins Black"/>
              </a:rPr>
              <a:t>3. EXPLORACIÓN DE USO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74A235-404E-0270-15CC-9E2195B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53A5F2EC-2EEF-73D2-9CC8-457B5EA3F1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1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1732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7C2D8-542C-DF91-0A64-332A43041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BF7D91B6-C798-B47C-B0F4-ED026DFC96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9C70C902-1BAC-BF68-61C1-809D2FE6F6E1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dirty="0">
              <a:solidFill>
                <a:schemeClr val="bg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69FB1B2-7FEE-85D9-83BE-36AD8FB11994}"/>
              </a:ext>
            </a:extLst>
          </p:cNvPr>
          <p:cNvSpPr txBox="1"/>
          <p:nvPr/>
        </p:nvSpPr>
        <p:spPr>
          <a:xfrm>
            <a:off x="10747483" y="6330434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892259-EF97-9B9E-CD8B-1140E6D8F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656" y="99300"/>
            <a:ext cx="1389875" cy="79195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641EB1D-98CF-B558-80D5-FAA622D5B16E}"/>
              </a:ext>
            </a:extLst>
          </p:cNvPr>
          <p:cNvSpPr txBox="1"/>
          <p:nvPr/>
        </p:nvSpPr>
        <p:spPr>
          <a:xfrm>
            <a:off x="417182" y="179275"/>
            <a:ext cx="4096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¿En qué momento del día prefieres tomar laxantes?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D2D96BE-75FA-226D-05E7-B9ED026EC2E2}"/>
              </a:ext>
            </a:extLst>
          </p:cNvPr>
          <p:cNvSpPr txBox="1"/>
          <p:nvPr/>
        </p:nvSpPr>
        <p:spPr>
          <a:xfrm>
            <a:off x="6314075" y="1186405"/>
            <a:ext cx="5511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¿Qué desencadena el consumo de laxantes?</a:t>
            </a:r>
          </a:p>
        </p:txBody>
      </p:sp>
      <p:cxnSp>
        <p:nvCxnSpPr>
          <p:cNvPr id="11" name="Conector angular 10">
            <a:extLst>
              <a:ext uri="{FF2B5EF4-FFF2-40B4-BE49-F238E27FC236}">
                <a16:creationId xmlns:a16="http://schemas.microsoft.com/office/drawing/2014/main" id="{921EC20F-2F13-3142-A446-0C4BB80C3502}"/>
              </a:ext>
            </a:extLst>
          </p:cNvPr>
          <p:cNvCxnSpPr>
            <a:cxnSpLocks/>
          </p:cNvCxnSpPr>
          <p:nvPr/>
        </p:nvCxnSpPr>
        <p:spPr>
          <a:xfrm>
            <a:off x="4337931" y="416850"/>
            <a:ext cx="1798934" cy="954221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Google Shape;52;g220504e966d_0_1">
            <a:extLst>
              <a:ext uri="{FF2B5EF4-FFF2-40B4-BE49-F238E27FC236}">
                <a16:creationId xmlns:a16="http://schemas.microsoft.com/office/drawing/2014/main" id="{3CACCA4E-7458-A7FB-A7A6-3CD1F34749F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50" y="6351475"/>
            <a:ext cx="4127576" cy="3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8A46C06-D327-7FAE-93E4-A292040CA470}"/>
              </a:ext>
            </a:extLst>
          </p:cNvPr>
          <p:cNvSpPr txBox="1"/>
          <p:nvPr/>
        </p:nvSpPr>
        <p:spPr>
          <a:xfrm>
            <a:off x="968912" y="3732967"/>
            <a:ext cx="5167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¿Cuánto tiempo sin ir al baño desencadena el consumo de un laxante?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8F6FA42-5277-4B35-885D-17247A0200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327" t="3381" r="16127" b="13899"/>
          <a:stretch/>
        </p:blipFill>
        <p:spPr>
          <a:xfrm>
            <a:off x="337568" y="771764"/>
            <a:ext cx="4589448" cy="301504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8AC66C4C-958F-18B1-58C7-DCFDBCCD5B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819" t="1914" r="19868" b="11983"/>
          <a:stretch/>
        </p:blipFill>
        <p:spPr>
          <a:xfrm>
            <a:off x="6314075" y="1555737"/>
            <a:ext cx="5461984" cy="4195470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F4B5FEC1-7134-75DD-7DF0-63749604A725}"/>
              </a:ext>
            </a:extLst>
          </p:cNvPr>
          <p:cNvSpPr/>
          <p:nvPr/>
        </p:nvSpPr>
        <p:spPr>
          <a:xfrm>
            <a:off x="6299639" y="2147789"/>
            <a:ext cx="5511353" cy="3766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6" name="Conector angular 25">
            <a:extLst>
              <a:ext uri="{FF2B5EF4-FFF2-40B4-BE49-F238E27FC236}">
                <a16:creationId xmlns:a16="http://schemas.microsoft.com/office/drawing/2014/main" id="{4261EB96-D1D6-A57A-6717-7105D0319C6D}"/>
              </a:ext>
            </a:extLst>
          </p:cNvPr>
          <p:cNvCxnSpPr>
            <a:cxnSpLocks/>
          </p:cNvCxnSpPr>
          <p:nvPr/>
        </p:nvCxnSpPr>
        <p:spPr>
          <a:xfrm rot="5400000">
            <a:off x="4970520" y="2693056"/>
            <a:ext cx="1497758" cy="116047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Imagen 27">
            <a:extLst>
              <a:ext uri="{FF2B5EF4-FFF2-40B4-BE49-F238E27FC236}">
                <a16:creationId xmlns:a16="http://schemas.microsoft.com/office/drawing/2014/main" id="{5849C78F-0E9D-9193-A7D2-F13FBF5F726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349" t="5090" r="17917" b="41398"/>
          <a:stretch/>
        </p:blipFill>
        <p:spPr>
          <a:xfrm>
            <a:off x="1109822" y="4341834"/>
            <a:ext cx="4127576" cy="1830366"/>
          </a:xfrm>
          <a:prstGeom prst="rect">
            <a:avLst/>
          </a:prstGeom>
        </p:spPr>
      </p:pic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96FA12D2-1251-63AD-0726-59119F8EBE4A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rgbClr val="FF03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846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70A30-368A-59F6-02CE-71BBD12E2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59F23C4C-E88B-A1C2-F171-5FD2764680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15FB218-9B31-389C-E1CA-A45FB2ADB901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b="1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¿Cuál es la principal razón por la que consumes laxantes?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2B06ED-8476-21CD-143C-85C25BDC23FF}"/>
              </a:ext>
            </a:extLst>
          </p:cNvPr>
          <p:cNvSpPr txBox="1"/>
          <p:nvPr/>
        </p:nvSpPr>
        <p:spPr>
          <a:xfrm>
            <a:off x="10747483" y="6330434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F5EB862-053E-8BBE-970E-875717177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656" y="99300"/>
            <a:ext cx="1389875" cy="7919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1AFD5D4-5F3D-7396-4148-22E054D072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60"/>
          <a:stretch/>
        </p:blipFill>
        <p:spPr>
          <a:xfrm>
            <a:off x="1239975" y="958501"/>
            <a:ext cx="9712050" cy="5146449"/>
          </a:xfrm>
          <a:prstGeom prst="rect">
            <a:avLst/>
          </a:prstGeom>
        </p:spPr>
      </p:pic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0BD7EE48-1C39-ABBB-C813-4A2CE1CCADE6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rgbClr val="FF03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250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5B690D-0ADF-7E41-2801-27DE5372F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FA8AA8C6-5567-E4BB-1C76-BE9B8F6090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525DC8D-80E8-5849-53F8-2A157D0FE78B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b="1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¿Qué presentación prefieres para el producto laxante que consumes?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4F15453-7426-7E5F-9550-1DF59D35BC5A}"/>
              </a:ext>
            </a:extLst>
          </p:cNvPr>
          <p:cNvSpPr txBox="1"/>
          <p:nvPr/>
        </p:nvSpPr>
        <p:spPr>
          <a:xfrm>
            <a:off x="10747483" y="6330434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5E4B441-6E56-CA22-EDF4-9CC94CDC2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901238" cy="61882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4A77D5E-1B40-68B5-FF9A-C52E1B1945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270" t="2770" r="21333" b="6596"/>
          <a:stretch/>
        </p:blipFill>
        <p:spPr>
          <a:xfrm>
            <a:off x="8098824" y="2168964"/>
            <a:ext cx="3929076" cy="384500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512D93F-EC8C-ED95-3291-0F35C6833351}"/>
              </a:ext>
            </a:extLst>
          </p:cNvPr>
          <p:cNvSpPr txBox="1"/>
          <p:nvPr/>
        </p:nvSpPr>
        <p:spPr>
          <a:xfrm>
            <a:off x="8232572" y="1799632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Características más valiosas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446526E7-10A0-2BD9-7DAF-593E0E459C99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rgbClr val="FF03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555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86BD7-B4E5-BC76-CBDE-70735EFCB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4A3F5EA7-E685-AE19-7186-96B54788FD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C787A31-D63B-A5DF-388A-CC1EBC2C605D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_tradnl" b="1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6EEBEF7-5D82-CF5E-C5B3-1CA11A42EE5E}"/>
              </a:ext>
            </a:extLst>
          </p:cNvPr>
          <p:cNvSpPr txBox="1"/>
          <p:nvPr/>
        </p:nvSpPr>
        <p:spPr>
          <a:xfrm>
            <a:off x="10747483" y="6330434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4" name="Google Shape;52;g220504e966d_0_1">
            <a:extLst>
              <a:ext uri="{FF2B5EF4-FFF2-40B4-BE49-F238E27FC236}">
                <a16:creationId xmlns:a16="http://schemas.microsoft.com/office/drawing/2014/main" id="{4F15C095-998B-36A6-6E22-025BE38A162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50" y="6351475"/>
            <a:ext cx="4127576" cy="3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075D149-3428-C128-BBDC-3EA6CD37E964}"/>
              </a:ext>
            </a:extLst>
          </p:cNvPr>
          <p:cNvSpPr txBox="1"/>
          <p:nvPr/>
        </p:nvSpPr>
        <p:spPr>
          <a:xfrm>
            <a:off x="370390" y="556281"/>
            <a:ext cx="581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000000"/>
                </a:solidFill>
                <a:latin typeface="Poppins" pitchFamily="2" charset="77"/>
                <a:cs typeface="Poppins" pitchFamily="2" charset="77"/>
              </a:rPr>
              <a:t>F</a:t>
            </a:r>
            <a:r>
              <a:rPr lang="es-CO" b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rases con las que se sienten más identificados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85D2B5-EC7C-B950-B3AE-5981ECA87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9656" y="99300"/>
            <a:ext cx="1389875" cy="7919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C18A677-B96E-6D28-AD66-ACE829ACC2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368" b="24739"/>
          <a:stretch/>
        </p:blipFill>
        <p:spPr>
          <a:xfrm>
            <a:off x="1100110" y="1438154"/>
            <a:ext cx="10166179" cy="3981692"/>
          </a:xfrm>
          <a:prstGeom prst="rect">
            <a:avLst/>
          </a:prstGeom>
        </p:spPr>
      </p:pic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954D8095-D9ED-A3B2-50FB-CC4E390D9F6F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rgbClr val="FF03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9">
            <a:extLst>
              <a:ext uri="{FF2B5EF4-FFF2-40B4-BE49-F238E27FC236}">
                <a16:creationId xmlns:a16="http://schemas.microsoft.com/office/drawing/2014/main" id="{5E395AE0-8789-FAD6-A987-32E65C185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D7AD69-315B-2742-0677-10ADC0D4C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41" y="1249259"/>
            <a:ext cx="10488660" cy="1887955"/>
          </a:xfrm>
          <a:prstGeom prst="rect">
            <a:avLst/>
          </a:prstGeom>
        </p:spPr>
      </p:pic>
      <p:cxnSp>
        <p:nvCxnSpPr>
          <p:cNvPr id="61" name="Straight Connector 11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1618439F-613E-1A1D-B8CA-029F2EF3F0F8}"/>
              </a:ext>
            </a:extLst>
          </p:cNvPr>
          <p:cNvSpPr/>
          <p:nvPr/>
        </p:nvSpPr>
        <p:spPr>
          <a:xfrm>
            <a:off x="0" y="4259150"/>
            <a:ext cx="12191999" cy="131104"/>
          </a:xfrm>
          <a:prstGeom prst="rect">
            <a:avLst/>
          </a:prstGeom>
          <a:solidFill>
            <a:srgbClr val="FF030B"/>
          </a:solidFill>
          <a:ln>
            <a:solidFill>
              <a:srgbClr val="FF0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1F378103-11DF-C37E-A576-B22A2950AE71}"/>
              </a:ext>
            </a:extLst>
          </p:cNvPr>
          <p:cNvSpPr/>
          <p:nvPr/>
        </p:nvSpPr>
        <p:spPr>
          <a:xfrm>
            <a:off x="0" y="4390254"/>
            <a:ext cx="12192000" cy="24677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9" name="Título 1">
            <a:extLst>
              <a:ext uri="{FF2B5EF4-FFF2-40B4-BE49-F238E27FC236}">
                <a16:creationId xmlns:a16="http://schemas.microsoft.com/office/drawing/2014/main" id="{14F250C6-95A6-080F-E49A-3A70D90EEF96}"/>
              </a:ext>
            </a:extLst>
          </p:cNvPr>
          <p:cNvSpPr txBox="1">
            <a:spLocks/>
          </p:cNvSpPr>
          <p:nvPr/>
        </p:nvSpPr>
        <p:spPr>
          <a:xfrm>
            <a:off x="762001" y="4811517"/>
            <a:ext cx="10109199" cy="1281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48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CITROMEL</a:t>
            </a:r>
          </a:p>
        </p:txBody>
      </p:sp>
      <p:sp>
        <p:nvSpPr>
          <p:cNvPr id="62" name="Subtítulo 2">
            <a:extLst>
              <a:ext uri="{FF2B5EF4-FFF2-40B4-BE49-F238E27FC236}">
                <a16:creationId xmlns:a16="http://schemas.microsoft.com/office/drawing/2014/main" id="{A00E27EF-AE3F-3B4B-3D9F-104F3D19BCF9}"/>
              </a:ext>
            </a:extLst>
          </p:cNvPr>
          <p:cNvSpPr txBox="1">
            <a:spLocks/>
          </p:cNvSpPr>
          <p:nvPr/>
        </p:nvSpPr>
        <p:spPr>
          <a:xfrm>
            <a:off x="762000" y="5840574"/>
            <a:ext cx="10109199" cy="5477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s-ES_tradnl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MindLabs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s-ES_tradnl" sz="16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Noviembre 2024</a:t>
            </a:r>
          </a:p>
        </p:txBody>
      </p:sp>
    </p:spTree>
    <p:extLst>
      <p:ext uri="{BB962C8B-B14F-4D97-AF65-F5344CB8AC3E}">
        <p14:creationId xmlns:p14="http://schemas.microsoft.com/office/powerpoint/2010/main" val="4028443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A6E24-2F26-7E8F-3AA0-C1CF5924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ABEA47C4-397B-EBB8-C2EB-B57D2A6CD4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109003" y="281597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E087C74-B447-0EAB-7F63-1B3399BFDD6C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b="1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¿Con qué frecuencia experimenta estreñimiento?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EB779D8-8122-9A42-4E6C-3787ED7CB872}"/>
              </a:ext>
            </a:extLst>
          </p:cNvPr>
          <p:cNvSpPr txBox="1"/>
          <p:nvPr/>
        </p:nvSpPr>
        <p:spPr>
          <a:xfrm>
            <a:off x="10747483" y="6330434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138AB3-83B8-C4DE-EEF2-E817897F9C51}"/>
              </a:ext>
            </a:extLst>
          </p:cNvPr>
          <p:cNvSpPr txBox="1"/>
          <p:nvPr/>
        </p:nvSpPr>
        <p:spPr>
          <a:xfrm>
            <a:off x="8730445" y="757317"/>
            <a:ext cx="3074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¿Con qué frecuencia consume laxantes?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AE36F79-868E-09C8-10D4-ECA1DE09A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5769"/>
            <a:ext cx="8861788" cy="55386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FEC7328-E514-A11F-FC71-24863BD551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010" t="2983" r="29779" b="7549"/>
          <a:stretch/>
        </p:blipFill>
        <p:spPr>
          <a:xfrm>
            <a:off x="8861788" y="1403648"/>
            <a:ext cx="3203054" cy="3735511"/>
          </a:xfrm>
          <a:prstGeom prst="rect">
            <a:avLst/>
          </a:prstGeom>
        </p:spPr>
      </p:pic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22A8C86F-155B-DB8D-ACA8-4E462BED9E40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rgbClr val="FF03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466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01D2-F67B-7A52-37CA-F9A74AB4D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CDB64B23-5881-3F17-A8FE-0E94C3E85C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9B40CB4-C66B-EB58-8745-78ECB0EAC09E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b="1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¿Cuál es el tiempo ideal que debe tardar un laxante en hacer efecto?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A537F58-E1F6-FC7B-9BFF-9F92C81AAA68}"/>
              </a:ext>
            </a:extLst>
          </p:cNvPr>
          <p:cNvSpPr txBox="1"/>
          <p:nvPr/>
        </p:nvSpPr>
        <p:spPr>
          <a:xfrm>
            <a:off x="10747483" y="6330434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0CE00D2-530C-4307-4C96-89E43D52BF59}"/>
              </a:ext>
            </a:extLst>
          </p:cNvPr>
          <p:cNvSpPr txBox="1"/>
          <p:nvPr/>
        </p:nvSpPr>
        <p:spPr>
          <a:xfrm>
            <a:off x="6910086" y="1445584"/>
            <a:ext cx="52819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¿Qué necesidades crees que no están siendo cubiertas por los laxantes actuales?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F63FABA-7B43-2199-C7DA-41F05CD9D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656" y="99300"/>
            <a:ext cx="1389875" cy="7919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52CA3D1-DF05-596E-DA69-CA431B7E43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881" t="4744" r="13777" b="8820"/>
          <a:stretch/>
        </p:blipFill>
        <p:spPr>
          <a:xfrm>
            <a:off x="7048929" y="2256465"/>
            <a:ext cx="4909522" cy="315152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3D213B7-A73E-2EDE-2F9A-E86D0A5D7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05046"/>
            <a:ext cx="6796651" cy="4247907"/>
          </a:xfrm>
          <a:prstGeom prst="rect">
            <a:avLst/>
          </a:prstGeom>
        </p:spPr>
      </p:pic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DF8C03C9-C2E4-E79E-8B41-EA1888CEFBA2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rgbClr val="FF03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13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58BD2-1085-FDC1-59E2-9E943D772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041C0DEA-B3B7-F961-FCC2-A902EB0BE7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1816E4A-FAEB-C2F3-E9B6-75852BED7BFA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b="1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¿Cuánto estarías dispuesto a pagar por un laxante que consideres efectivo y de buena</a:t>
            </a:r>
          </a:p>
          <a:p>
            <a:r>
              <a:rPr lang="es-CO" b="1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calidad?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D95875F-D48E-0435-F4A9-D75169DB10E2}"/>
              </a:ext>
            </a:extLst>
          </p:cNvPr>
          <p:cNvSpPr txBox="1"/>
          <p:nvPr/>
        </p:nvSpPr>
        <p:spPr>
          <a:xfrm>
            <a:off x="10747483" y="6330434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1E7BCB1-C156-CE69-27D7-EA1FA5B68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656" y="99300"/>
            <a:ext cx="1389875" cy="79195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237D2F-507E-6AA7-63B7-38B9BEF19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9907929" cy="6192456"/>
          </a:xfrm>
          <a:prstGeom prst="rect">
            <a:avLst/>
          </a:prstGeom>
        </p:spPr>
      </p:pic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932C9018-5E1E-EC9C-7C99-898579709A39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rgbClr val="FF03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180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>
          <a:extLst>
            <a:ext uri="{FF2B5EF4-FFF2-40B4-BE49-F238E27FC236}">
              <a16:creationId xmlns:a16="http://schemas.microsoft.com/office/drawing/2014/main" id="{79A99E0F-4B6E-DEFA-80F8-F8C9F6C14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>
            <a:extLst>
              <a:ext uri="{FF2B5EF4-FFF2-40B4-BE49-F238E27FC236}">
                <a16:creationId xmlns:a16="http://schemas.microsoft.com/office/drawing/2014/main" id="{2D690205-A56C-6F77-AEEE-9361979B86BF}"/>
              </a:ext>
            </a:extLst>
          </p:cNvPr>
          <p:cNvSpPr/>
          <p:nvPr/>
        </p:nvSpPr>
        <p:spPr>
          <a:xfrm>
            <a:off x="0" y="962199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>
            <a:extLst>
              <a:ext uri="{FF2B5EF4-FFF2-40B4-BE49-F238E27FC236}">
                <a16:creationId xmlns:a16="http://schemas.microsoft.com/office/drawing/2014/main" id="{5390205D-0C7B-B9AA-9453-4961E438B122}"/>
              </a:ext>
            </a:extLst>
          </p:cNvPr>
          <p:cNvSpPr txBox="1"/>
          <p:nvPr/>
        </p:nvSpPr>
        <p:spPr>
          <a:xfrm>
            <a:off x="532280" y="1016049"/>
            <a:ext cx="7338425" cy="1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/>
            <a:r>
              <a:rPr lang="es-CO" sz="4400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4. EVALUACIÓN CITROMEL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A1ECC58-2664-6894-64C3-F1C6B1DCA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0EB09FAC-6DF0-5B35-4403-168F28F825A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1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310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64225-3EB3-B731-A444-E3E2FAF0A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F55A832F-BD9D-8C0E-615D-E99ED279E9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11833685-6EFC-B64F-AC64-E31D05ACFA21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b="1" dirty="0">
              <a:solidFill>
                <a:schemeClr val="bg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9F15762-C6F0-3ADE-F8AD-92161FEFAAA5}"/>
              </a:ext>
            </a:extLst>
          </p:cNvPr>
          <p:cNvSpPr txBox="1"/>
          <p:nvPr/>
        </p:nvSpPr>
        <p:spPr>
          <a:xfrm>
            <a:off x="10747483" y="6330434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1D6269-48E4-666C-394C-0C3309E39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656" y="99300"/>
            <a:ext cx="1389875" cy="79195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8FAF9B6-B27F-5C7A-50FE-262B3E97737A}"/>
              </a:ext>
            </a:extLst>
          </p:cNvPr>
          <p:cNvSpPr txBox="1"/>
          <p:nvPr/>
        </p:nvSpPr>
        <p:spPr>
          <a:xfrm>
            <a:off x="261476" y="70658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latin typeface="Poppins" pitchFamily="2" charset="77"/>
                <a:cs typeface="Poppins" pitchFamily="2" charset="77"/>
              </a:rPr>
              <a:t>Conocimiento de Citromel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6E813F1-1965-E915-9195-BC34FDEA8F8B}"/>
              </a:ext>
            </a:extLst>
          </p:cNvPr>
          <p:cNvSpPr txBox="1"/>
          <p:nvPr/>
        </p:nvSpPr>
        <p:spPr>
          <a:xfrm>
            <a:off x="4154062" y="246224"/>
            <a:ext cx="4257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b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¿Cómo calificarías su efectividad en una escala de 1 a 5? 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F8006869-62C2-AAEC-AE06-906DB1A831A7}"/>
              </a:ext>
            </a:extLst>
          </p:cNvPr>
          <p:cNvSpPr/>
          <p:nvPr/>
        </p:nvSpPr>
        <p:spPr>
          <a:xfrm>
            <a:off x="344312" y="1107214"/>
            <a:ext cx="3138437" cy="1465282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sz="2000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65.4% </a:t>
            </a:r>
          </a:p>
          <a:p>
            <a:pPr algn="just"/>
            <a:r>
              <a:rPr lang="es-ES_tradnl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No había escuchado hablar de la marca antes de la encuesta </a:t>
            </a:r>
          </a:p>
        </p:txBody>
      </p:sp>
      <p:pic>
        <p:nvPicPr>
          <p:cNvPr id="13" name="Google Shape;52;g220504e966d_0_1">
            <a:extLst>
              <a:ext uri="{FF2B5EF4-FFF2-40B4-BE49-F238E27FC236}">
                <a16:creationId xmlns:a16="http://schemas.microsoft.com/office/drawing/2014/main" id="{3D131139-5E0D-46AD-92AE-3D2242DD23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476" y="6330434"/>
            <a:ext cx="4127576" cy="3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A890D2EA-6B7D-D069-0C12-349246D53E2C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93</a:t>
            </a:r>
            <a:endParaRPr lang="es-ES_tradnl" dirty="0">
              <a:solidFill>
                <a:srgbClr val="FF030B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0B3F368-6042-2AA9-3458-6E45CF6D6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0669" y="980952"/>
            <a:ext cx="8291332" cy="5182083"/>
          </a:xfrm>
          <a:prstGeom prst="rect">
            <a:avLst/>
          </a:prstGeom>
        </p:spPr>
      </p:pic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CC96B1DD-247E-1E53-A217-ACD1A494A495}"/>
              </a:ext>
            </a:extLst>
          </p:cNvPr>
          <p:cNvSpPr/>
          <p:nvPr/>
        </p:nvSpPr>
        <p:spPr>
          <a:xfrm>
            <a:off x="90253" y="3429000"/>
            <a:ext cx="3659945" cy="182590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sz="2000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34.6% </a:t>
            </a:r>
            <a:r>
              <a:rPr lang="es-ES_tradnl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Califica Citromel con una buena </a:t>
            </a:r>
            <a:r>
              <a:rPr lang="es-ES_tradnl" sz="2000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efectividad</a:t>
            </a:r>
            <a:r>
              <a:rPr lang="es-ES_tradnl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de </a:t>
            </a:r>
            <a:r>
              <a:rPr lang="es-ES_tradnl" sz="2000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59.2%</a:t>
            </a:r>
          </a:p>
        </p:txBody>
      </p:sp>
    </p:spTree>
    <p:extLst>
      <p:ext uri="{BB962C8B-B14F-4D97-AF65-F5344CB8AC3E}">
        <p14:creationId xmlns:p14="http://schemas.microsoft.com/office/powerpoint/2010/main" val="883664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36ED1-AD13-EF0A-08B5-4763D8AC4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6DE5C96A-4FFE-3BE5-B453-F82E17A3A4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8FD0E379-7D7F-17B1-21B4-99DE9948CF6F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b="1" dirty="0">
              <a:solidFill>
                <a:schemeClr val="bg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943A868-F341-9960-C933-5D4C96DDE42C}"/>
              </a:ext>
            </a:extLst>
          </p:cNvPr>
          <p:cNvSpPr txBox="1"/>
          <p:nvPr/>
        </p:nvSpPr>
        <p:spPr>
          <a:xfrm>
            <a:off x="10747483" y="6330434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B8E83C9-F635-D76E-7266-BC731E577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656" y="99300"/>
            <a:ext cx="1389875" cy="791952"/>
          </a:xfrm>
          <a:prstGeom prst="rect">
            <a:avLst/>
          </a:prstGeom>
        </p:spPr>
      </p:pic>
      <p:pic>
        <p:nvPicPr>
          <p:cNvPr id="13" name="Google Shape;52;g220504e966d_0_1">
            <a:extLst>
              <a:ext uri="{FF2B5EF4-FFF2-40B4-BE49-F238E27FC236}">
                <a16:creationId xmlns:a16="http://schemas.microsoft.com/office/drawing/2014/main" id="{02BD91A9-DE8D-F5C4-96E0-00723D11B4E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476" y="6330434"/>
            <a:ext cx="4127576" cy="3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0D725BFE-2963-91F2-67AE-D07FB69A881C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rgbClr val="FF030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F71859-2B6E-647C-F8C3-2130420B1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067" y="874204"/>
            <a:ext cx="8665866" cy="510959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7514733-4B8B-8036-2A80-2BE42FEC7A22}"/>
              </a:ext>
            </a:extLst>
          </p:cNvPr>
          <p:cNvSpPr txBox="1"/>
          <p:nvPr/>
        </p:nvSpPr>
        <p:spPr>
          <a:xfrm>
            <a:off x="2696901" y="335514"/>
            <a:ext cx="7090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¿Qué piensas cuando escuchas el nombre Citromel?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22B4B67-00F5-4C74-BD0C-46FC34A0FADF}"/>
              </a:ext>
            </a:extLst>
          </p:cNvPr>
          <p:cNvSpPr/>
          <p:nvPr/>
        </p:nvSpPr>
        <p:spPr>
          <a:xfrm>
            <a:off x="5000263" y="2500132"/>
            <a:ext cx="2013995" cy="555585"/>
          </a:xfrm>
          <a:prstGeom prst="rect">
            <a:avLst/>
          </a:prstGeom>
          <a:noFill/>
          <a:ln w="28575">
            <a:solidFill>
              <a:srgbClr val="FF0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86FF608-024C-B9CD-8668-C31B5AF1983E}"/>
              </a:ext>
            </a:extLst>
          </p:cNvPr>
          <p:cNvSpPr/>
          <p:nvPr/>
        </p:nvSpPr>
        <p:spPr>
          <a:xfrm>
            <a:off x="5881868" y="3253934"/>
            <a:ext cx="2013995" cy="646734"/>
          </a:xfrm>
          <a:prstGeom prst="rect">
            <a:avLst/>
          </a:prstGeom>
          <a:noFill/>
          <a:ln w="28575">
            <a:solidFill>
              <a:srgbClr val="FF0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4B5E24F-9A1A-934D-BB90-1E036B030ECC}"/>
              </a:ext>
            </a:extLst>
          </p:cNvPr>
          <p:cNvSpPr/>
          <p:nvPr/>
        </p:nvSpPr>
        <p:spPr>
          <a:xfrm>
            <a:off x="8414938" y="2718126"/>
            <a:ext cx="1111027" cy="446588"/>
          </a:xfrm>
          <a:prstGeom prst="rect">
            <a:avLst/>
          </a:prstGeom>
          <a:noFill/>
          <a:ln w="28575">
            <a:solidFill>
              <a:srgbClr val="FF0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F132D07-2D2D-30A8-DE24-FEFF1C2920B5}"/>
              </a:ext>
            </a:extLst>
          </p:cNvPr>
          <p:cNvSpPr/>
          <p:nvPr/>
        </p:nvSpPr>
        <p:spPr>
          <a:xfrm>
            <a:off x="2502204" y="4074293"/>
            <a:ext cx="1111027" cy="446588"/>
          </a:xfrm>
          <a:prstGeom prst="rect">
            <a:avLst/>
          </a:prstGeom>
          <a:noFill/>
          <a:ln w="28575">
            <a:solidFill>
              <a:srgbClr val="FF0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83C389D-4DA3-78FA-5105-48E98E81FABF}"/>
              </a:ext>
            </a:extLst>
          </p:cNvPr>
          <p:cNvSpPr/>
          <p:nvPr/>
        </p:nvSpPr>
        <p:spPr>
          <a:xfrm>
            <a:off x="3044069" y="2164791"/>
            <a:ext cx="1111027" cy="446588"/>
          </a:xfrm>
          <a:prstGeom prst="rect">
            <a:avLst/>
          </a:prstGeom>
          <a:noFill/>
          <a:ln w="28575">
            <a:solidFill>
              <a:srgbClr val="FF0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7AD9821-1E3F-D4E8-8C83-C41D609E3DF6}"/>
              </a:ext>
            </a:extLst>
          </p:cNvPr>
          <p:cNvSpPr/>
          <p:nvPr/>
        </p:nvSpPr>
        <p:spPr>
          <a:xfrm>
            <a:off x="4770841" y="1020550"/>
            <a:ext cx="1325159" cy="446588"/>
          </a:xfrm>
          <a:prstGeom prst="rect">
            <a:avLst/>
          </a:prstGeom>
          <a:noFill/>
          <a:ln w="28575">
            <a:solidFill>
              <a:srgbClr val="FF0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0F75ED9-3666-47A6-F61F-827B594CB0F5}"/>
              </a:ext>
            </a:extLst>
          </p:cNvPr>
          <p:cNvSpPr/>
          <p:nvPr/>
        </p:nvSpPr>
        <p:spPr>
          <a:xfrm>
            <a:off x="7089780" y="2271538"/>
            <a:ext cx="806084" cy="446588"/>
          </a:xfrm>
          <a:prstGeom prst="rect">
            <a:avLst/>
          </a:prstGeom>
          <a:noFill/>
          <a:ln w="28575">
            <a:solidFill>
              <a:srgbClr val="FF0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3BD1FCC7-5D8B-BD5C-9411-6962B53ACE99}"/>
              </a:ext>
            </a:extLst>
          </p:cNvPr>
          <p:cNvSpPr/>
          <p:nvPr/>
        </p:nvSpPr>
        <p:spPr>
          <a:xfrm>
            <a:off x="5604218" y="1874473"/>
            <a:ext cx="806084" cy="437254"/>
          </a:xfrm>
          <a:prstGeom prst="rect">
            <a:avLst/>
          </a:prstGeom>
          <a:noFill/>
          <a:ln w="28575">
            <a:solidFill>
              <a:srgbClr val="FF0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B5BC149-E61A-9C67-DDF9-CA67E1F019A2}"/>
              </a:ext>
            </a:extLst>
          </p:cNvPr>
          <p:cNvSpPr/>
          <p:nvPr/>
        </p:nvSpPr>
        <p:spPr>
          <a:xfrm>
            <a:off x="6698168" y="1914331"/>
            <a:ext cx="1056869" cy="357207"/>
          </a:xfrm>
          <a:prstGeom prst="rect">
            <a:avLst/>
          </a:prstGeom>
          <a:noFill/>
          <a:ln w="28575">
            <a:solidFill>
              <a:srgbClr val="FF0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79340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CDAEC-D8D3-A5BB-63E7-3D19F3D03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F1BAE83F-4293-D63F-52E5-42A8509F18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CE1A24D-C45E-B897-F039-396D22EF2E41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b="1" dirty="0">
              <a:solidFill>
                <a:schemeClr val="bg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BE533FF-43F4-5808-8EBA-60A0D18DCDFE}"/>
              </a:ext>
            </a:extLst>
          </p:cNvPr>
          <p:cNvSpPr txBox="1"/>
          <p:nvPr/>
        </p:nvSpPr>
        <p:spPr>
          <a:xfrm>
            <a:off x="10747483" y="6330434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29EB607-C4B9-7E81-70B1-0BA3E3712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656" y="99300"/>
            <a:ext cx="1389875" cy="79195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B480EE0-D494-8F80-C661-91BD1682ADFD}"/>
              </a:ext>
            </a:extLst>
          </p:cNvPr>
          <p:cNvSpPr txBox="1"/>
          <p:nvPr/>
        </p:nvSpPr>
        <p:spPr>
          <a:xfrm>
            <a:off x="324092" y="378029"/>
            <a:ext cx="4168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¿Cómo calificarías su efectividad en una escala de 1 a 5?</a:t>
            </a:r>
          </a:p>
        </p:txBody>
      </p:sp>
      <p:pic>
        <p:nvPicPr>
          <p:cNvPr id="9" name="Google Shape;52;g220504e966d_0_1">
            <a:extLst>
              <a:ext uri="{FF2B5EF4-FFF2-40B4-BE49-F238E27FC236}">
                <a16:creationId xmlns:a16="http://schemas.microsoft.com/office/drawing/2014/main" id="{FD751BAA-9EC7-4D88-9DEC-B6E1CED108F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476" y="6330434"/>
            <a:ext cx="4127576" cy="3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0CA52FE2-3C02-15CB-4590-03F6BA29B0F6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93</a:t>
            </a:r>
            <a:endParaRPr lang="es-ES_tradnl" dirty="0">
              <a:solidFill>
                <a:srgbClr val="FF030B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E8125EC-58C8-AA47-9FFF-A9A833788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7519" y="952660"/>
            <a:ext cx="8283933" cy="51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41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3F949-28F6-0F17-AB32-1D8AD6F5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C8B5EE6B-E7E0-5F18-3172-5DF80B7501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160B898D-B497-817A-8D01-2F758E2E1738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b="1" dirty="0">
              <a:solidFill>
                <a:schemeClr val="bg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B28518B-05B0-9175-755A-165071F0D7E3}"/>
              </a:ext>
            </a:extLst>
          </p:cNvPr>
          <p:cNvSpPr txBox="1"/>
          <p:nvPr/>
        </p:nvSpPr>
        <p:spPr>
          <a:xfrm>
            <a:off x="10747483" y="6330434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F18524E-6BF2-1C3B-F9B7-15D9EA53A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656" y="99300"/>
            <a:ext cx="1389875" cy="79195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731BFD7-8D88-57D8-1E3D-6F58F23824B6}"/>
              </a:ext>
            </a:extLst>
          </p:cNvPr>
          <p:cNvSpPr txBox="1"/>
          <p:nvPr/>
        </p:nvSpPr>
        <p:spPr>
          <a:xfrm>
            <a:off x="266217" y="273959"/>
            <a:ext cx="54401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¿Qué tan satisfecho estás con los productos de Citromel en comparación con otras marcas?</a:t>
            </a:r>
          </a:p>
        </p:txBody>
      </p:sp>
      <p:pic>
        <p:nvPicPr>
          <p:cNvPr id="8" name="Google Shape;52;g220504e966d_0_1">
            <a:extLst>
              <a:ext uri="{FF2B5EF4-FFF2-40B4-BE49-F238E27FC236}">
                <a16:creationId xmlns:a16="http://schemas.microsoft.com/office/drawing/2014/main" id="{EF3A47D0-C40F-AA91-592B-62702B26512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476" y="6330434"/>
            <a:ext cx="4127576" cy="3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D1A38CE1-B0FC-E719-7E1C-7C66879EB45D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93</a:t>
            </a:r>
            <a:endParaRPr lang="es-ES_tradnl" dirty="0">
              <a:solidFill>
                <a:srgbClr val="FF030B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AD4A305-E181-9854-E022-9966A0E89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2728" y="1019024"/>
            <a:ext cx="8219272" cy="513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78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2D657D-72EA-E359-BFAE-86586EAAE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C06C6324-CDC8-69FF-2A2A-F0CDBE99D1C8}"/>
              </a:ext>
            </a:extLst>
          </p:cNvPr>
          <p:cNvSpPr/>
          <p:nvPr/>
        </p:nvSpPr>
        <p:spPr>
          <a:xfrm>
            <a:off x="10882230" y="-1"/>
            <a:ext cx="1309769" cy="6858000"/>
          </a:xfrm>
          <a:prstGeom prst="rect">
            <a:avLst/>
          </a:prstGeom>
          <a:solidFill>
            <a:srgbClr val="FF030B"/>
          </a:solidFill>
          <a:ln>
            <a:solidFill>
              <a:srgbClr val="FF0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Google Shape;60;p1">
            <a:extLst>
              <a:ext uri="{FF2B5EF4-FFF2-40B4-BE49-F238E27FC236}">
                <a16:creationId xmlns:a16="http://schemas.microsoft.com/office/drawing/2014/main" id="{ECEBC893-D5AB-5A47-0DD2-B8B65722CE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29602" y="34708"/>
            <a:ext cx="1015022" cy="65954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6C2C01C-3D36-80A7-6AFC-9D620D5264A5}"/>
              </a:ext>
            </a:extLst>
          </p:cNvPr>
          <p:cNvSpPr txBox="1"/>
          <p:nvPr/>
        </p:nvSpPr>
        <p:spPr>
          <a:xfrm>
            <a:off x="10882231" y="735624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ECB0D3F4-6A90-1A84-95CB-770812F96B6A}"/>
              </a:ext>
            </a:extLst>
          </p:cNvPr>
          <p:cNvSpPr/>
          <p:nvPr/>
        </p:nvSpPr>
        <p:spPr>
          <a:xfrm>
            <a:off x="10859994" y="793845"/>
            <a:ext cx="13542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93</a:t>
            </a:r>
            <a:endParaRPr lang="es-ES_tradnl" dirty="0">
              <a:solidFill>
                <a:srgbClr val="FF030B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32C0605C-5287-E4AF-1638-67A3ACBA2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1097280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69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2FD42F-DA29-31B6-53F1-D332E2333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67496B93-2807-104C-E09D-217A65A723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1244B2C1-4B2C-3084-AEA4-39A1FB83C217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b="1" dirty="0">
              <a:solidFill>
                <a:schemeClr val="bg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7214C5D-A1EA-C9F2-0F52-CE49C9EE62CE}"/>
              </a:ext>
            </a:extLst>
          </p:cNvPr>
          <p:cNvSpPr txBox="1"/>
          <p:nvPr/>
        </p:nvSpPr>
        <p:spPr>
          <a:xfrm>
            <a:off x="10747483" y="6330434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0BCBC0-18CD-AB21-EE57-63249D710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656" y="99300"/>
            <a:ext cx="1389875" cy="791952"/>
          </a:xfrm>
          <a:prstGeom prst="rect">
            <a:avLst/>
          </a:prstGeom>
        </p:spPr>
      </p:pic>
      <p:pic>
        <p:nvPicPr>
          <p:cNvPr id="10" name="Google Shape;52;g220504e966d_0_1">
            <a:extLst>
              <a:ext uri="{FF2B5EF4-FFF2-40B4-BE49-F238E27FC236}">
                <a16:creationId xmlns:a16="http://schemas.microsoft.com/office/drawing/2014/main" id="{B213FB82-FC18-67B2-04E5-33408A1284F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476" y="6330434"/>
            <a:ext cx="4127576" cy="3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019AB620-903E-64DA-6C45-4FB3523A5027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93</a:t>
            </a:r>
            <a:endParaRPr lang="es-ES_tradnl" dirty="0">
              <a:solidFill>
                <a:srgbClr val="FF030B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64B303F-63A1-94DF-6592-F236DD9D1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870"/>
            <a:ext cx="9907929" cy="619245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FE11A6A-A3CC-F55E-81A3-AF78A163B4BC}"/>
              </a:ext>
            </a:extLst>
          </p:cNvPr>
          <p:cNvSpPr txBox="1"/>
          <p:nvPr/>
        </p:nvSpPr>
        <p:spPr>
          <a:xfrm>
            <a:off x="6472303" y="3429000"/>
            <a:ext cx="57196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¿Cómo calificarías</a:t>
            </a:r>
          </a:p>
          <a:p>
            <a:r>
              <a:rPr lang="es-CO" b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la relación calidad-precio de Citromel en comparación con otras marcas de laxantes?</a:t>
            </a:r>
          </a:p>
        </p:txBody>
      </p:sp>
    </p:spTree>
    <p:extLst>
      <p:ext uri="{BB962C8B-B14F-4D97-AF65-F5344CB8AC3E}">
        <p14:creationId xmlns:p14="http://schemas.microsoft.com/office/powerpoint/2010/main" val="2971461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s-ES_tradnl" sz="4000" b="1" dirty="0">
                <a:latin typeface="Poppins" pitchFamily="2" charset="77"/>
                <a:cs typeface="Poppins" pitchFamily="2" charset="77"/>
              </a:rPr>
              <a:t>AGENDA</a:t>
            </a:r>
          </a:p>
        </p:txBody>
      </p:sp>
      <p:sp>
        <p:nvSpPr>
          <p:cNvPr id="26" name="Google Shape;381;p21">
            <a:extLst>
              <a:ext uri="{FF2B5EF4-FFF2-40B4-BE49-F238E27FC236}">
                <a16:creationId xmlns:a16="http://schemas.microsoft.com/office/drawing/2014/main" id="{685E8D3B-27E9-FF22-EA39-2BAD3ABD746F}"/>
              </a:ext>
            </a:extLst>
          </p:cNvPr>
          <p:cNvSpPr/>
          <p:nvPr/>
        </p:nvSpPr>
        <p:spPr>
          <a:xfrm>
            <a:off x="0" y="1040212"/>
            <a:ext cx="148500" cy="15273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latin typeface="Poppins" pitchFamily="2" charset="77"/>
              <a:ea typeface="Calibri"/>
              <a:cs typeface="Poppins" pitchFamily="2" charset="77"/>
              <a:sym typeface="Calibri"/>
            </a:endParaRPr>
          </a:p>
        </p:txBody>
      </p:sp>
      <p:sp>
        <p:nvSpPr>
          <p:cNvPr id="3" name="Pentágono 2">
            <a:extLst>
              <a:ext uri="{FF2B5EF4-FFF2-40B4-BE49-F238E27FC236}">
                <a16:creationId xmlns:a16="http://schemas.microsoft.com/office/drawing/2014/main" id="{70948EB6-3AC5-C507-5DEB-574CEC4B9EBF}"/>
              </a:ext>
            </a:extLst>
          </p:cNvPr>
          <p:cNvSpPr/>
          <p:nvPr/>
        </p:nvSpPr>
        <p:spPr>
          <a:xfrm>
            <a:off x="514105" y="1368708"/>
            <a:ext cx="7500395" cy="1030146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+mj-lt"/>
              <a:buAutoNum type="arabicPeriod"/>
            </a:pPr>
            <a:r>
              <a:rPr lang="es-ES_tradnl" sz="3200" b="1" dirty="0">
                <a:latin typeface="Poppins" pitchFamily="2" charset="77"/>
                <a:cs typeface="Poppins" pitchFamily="2" charset="77"/>
              </a:rPr>
              <a:t>Exploración sociodemográfica</a:t>
            </a:r>
          </a:p>
        </p:txBody>
      </p:sp>
      <p:sp>
        <p:nvSpPr>
          <p:cNvPr id="4" name="Pentágono 3">
            <a:extLst>
              <a:ext uri="{FF2B5EF4-FFF2-40B4-BE49-F238E27FC236}">
                <a16:creationId xmlns:a16="http://schemas.microsoft.com/office/drawing/2014/main" id="{3CC9CE30-0E8D-C530-C5F8-5E76187B76DD}"/>
              </a:ext>
            </a:extLst>
          </p:cNvPr>
          <p:cNvSpPr/>
          <p:nvPr/>
        </p:nvSpPr>
        <p:spPr>
          <a:xfrm>
            <a:off x="1031788" y="2398854"/>
            <a:ext cx="7500395" cy="1030146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+mj-lt"/>
              <a:buAutoNum type="arabicPeriod" startAt="2"/>
            </a:pPr>
            <a:r>
              <a:rPr lang="es-ES_tradnl" sz="3200" b="1" dirty="0">
                <a:latin typeface="Poppins" pitchFamily="2" charset="77"/>
                <a:cs typeface="Poppins" pitchFamily="2" charset="77"/>
              </a:rPr>
              <a:t>Exploración de categoría</a:t>
            </a:r>
          </a:p>
        </p:txBody>
      </p:sp>
      <p:sp>
        <p:nvSpPr>
          <p:cNvPr id="5" name="Pentágono 4">
            <a:extLst>
              <a:ext uri="{FF2B5EF4-FFF2-40B4-BE49-F238E27FC236}">
                <a16:creationId xmlns:a16="http://schemas.microsoft.com/office/drawing/2014/main" id="{59DDA636-0EB8-4477-B104-E119ABDA9F6B}"/>
              </a:ext>
            </a:extLst>
          </p:cNvPr>
          <p:cNvSpPr/>
          <p:nvPr/>
        </p:nvSpPr>
        <p:spPr>
          <a:xfrm>
            <a:off x="1922354" y="3429000"/>
            <a:ext cx="7500395" cy="1030146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+mj-lt"/>
              <a:buAutoNum type="arabicPeriod" startAt="3"/>
            </a:pPr>
            <a:r>
              <a:rPr lang="es-ES_tradnl" sz="3200" b="1" dirty="0">
                <a:latin typeface="Poppins" pitchFamily="2" charset="77"/>
                <a:cs typeface="Poppins" pitchFamily="2" charset="77"/>
              </a:rPr>
              <a:t>Exploración de uso</a:t>
            </a:r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A7B0EAE1-7EE8-A463-04E0-87F7FF96BFDE}"/>
              </a:ext>
            </a:extLst>
          </p:cNvPr>
          <p:cNvSpPr/>
          <p:nvPr/>
        </p:nvSpPr>
        <p:spPr>
          <a:xfrm>
            <a:off x="2812920" y="4459146"/>
            <a:ext cx="7500395" cy="1030146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3200" b="1" dirty="0">
                <a:latin typeface="Poppins" pitchFamily="2" charset="77"/>
                <a:cs typeface="Poppins" pitchFamily="2" charset="77"/>
              </a:rPr>
              <a:t>4. Evaluación Citromel</a:t>
            </a:r>
          </a:p>
        </p:txBody>
      </p:sp>
      <p:sp>
        <p:nvSpPr>
          <p:cNvPr id="8" name="Google Shape;381;p21">
            <a:extLst>
              <a:ext uri="{FF2B5EF4-FFF2-40B4-BE49-F238E27FC236}">
                <a16:creationId xmlns:a16="http://schemas.microsoft.com/office/drawing/2014/main" id="{B2038D15-8F89-0F32-775B-16EA8F1B18F7}"/>
              </a:ext>
            </a:extLst>
          </p:cNvPr>
          <p:cNvSpPr/>
          <p:nvPr/>
        </p:nvSpPr>
        <p:spPr>
          <a:xfrm>
            <a:off x="2574" y="6758700"/>
            <a:ext cx="12189426" cy="993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latin typeface="Poppins" pitchFamily="2" charset="77"/>
              <a:ea typeface="Calibri"/>
              <a:cs typeface="Poppins" pitchFamily="2" charset="77"/>
              <a:sym typeface="Calibri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F79D312-CF0B-B617-67D9-A361F18AA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8230" y="99299"/>
            <a:ext cx="1651302" cy="940913"/>
          </a:xfrm>
          <a:prstGeom prst="rect">
            <a:avLst/>
          </a:prstGeom>
        </p:spPr>
      </p:pic>
      <p:sp>
        <p:nvSpPr>
          <p:cNvPr id="7" name="Pentágono 6">
            <a:extLst>
              <a:ext uri="{FF2B5EF4-FFF2-40B4-BE49-F238E27FC236}">
                <a16:creationId xmlns:a16="http://schemas.microsoft.com/office/drawing/2014/main" id="{762711CE-B459-EB4B-0DB6-B5411875D5CD}"/>
              </a:ext>
            </a:extLst>
          </p:cNvPr>
          <p:cNvSpPr/>
          <p:nvPr/>
        </p:nvSpPr>
        <p:spPr>
          <a:xfrm>
            <a:off x="3703486" y="5492067"/>
            <a:ext cx="7500395" cy="1030146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3200" b="1" dirty="0">
                <a:latin typeface="Poppins" pitchFamily="2" charset="77"/>
                <a:cs typeface="Poppins" pitchFamily="2" charset="77"/>
              </a:rPr>
              <a:t>5. Evaluación de imagen</a:t>
            </a:r>
          </a:p>
        </p:txBody>
      </p:sp>
    </p:spTree>
    <p:extLst>
      <p:ext uri="{BB962C8B-B14F-4D97-AF65-F5344CB8AC3E}">
        <p14:creationId xmlns:p14="http://schemas.microsoft.com/office/powerpoint/2010/main" val="2887869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/>
          <p:nvPr/>
        </p:nvSpPr>
        <p:spPr>
          <a:xfrm>
            <a:off x="0" y="962199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532280" y="1016049"/>
            <a:ext cx="7338425" cy="1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/>
            <a:r>
              <a:rPr lang="es-CO" sz="4400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4. EVALUACIÓN DE LA IMAGEN EN PRODUCTO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74A235-404E-0270-15CC-9E2195B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53A5F2EC-2EEF-73D2-9CC8-457B5EA3F1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1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360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4C716-DA22-13C2-AEB7-AAAD392B5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5A7DA3F4-B094-5E3F-6752-B07F4A42D02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4620299-C817-5050-0FC5-C4518C83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56" y="893858"/>
            <a:ext cx="2451100" cy="3149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28D33F6-AD20-37EF-D42B-689436D01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16" y="1110925"/>
            <a:ext cx="2641600" cy="27813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067838A-0F8D-D214-0D38-0F00FC196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686" y="970058"/>
            <a:ext cx="2235200" cy="30734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777B94-F695-0D24-9EF5-642021F6A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2591" y="1012175"/>
            <a:ext cx="1812002" cy="291296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E00F842-E328-B571-E362-426AC243A7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9656" y="99300"/>
            <a:ext cx="1389875" cy="791952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55C60308-1A8F-A23A-06FF-A791685CD039}"/>
              </a:ext>
            </a:extLst>
          </p:cNvPr>
          <p:cNvSpPr/>
          <p:nvPr/>
        </p:nvSpPr>
        <p:spPr>
          <a:xfrm>
            <a:off x="0" y="6194422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dirty="0">
              <a:solidFill>
                <a:schemeClr val="bg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5DD3F64-7BEB-AFFB-A65D-21E995464514}"/>
              </a:ext>
            </a:extLst>
          </p:cNvPr>
          <p:cNvSpPr txBox="1"/>
          <p:nvPr/>
        </p:nvSpPr>
        <p:spPr>
          <a:xfrm>
            <a:off x="10724919" y="6334388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B960244-678F-F7FE-607A-B0DDE6C12F1D}"/>
              </a:ext>
            </a:extLst>
          </p:cNvPr>
          <p:cNvSpPr txBox="1"/>
          <p:nvPr/>
        </p:nvSpPr>
        <p:spPr>
          <a:xfrm>
            <a:off x="320456" y="189644"/>
            <a:ext cx="71799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¿Qué tan atractivo te parece el diseño del empaque?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FC08B6C0-62EF-7C4B-50AE-542F48C161F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2119" t="4511" r="21835" b="15783"/>
          <a:stretch/>
        </p:blipFill>
        <p:spPr>
          <a:xfrm>
            <a:off x="3152382" y="3892225"/>
            <a:ext cx="2791668" cy="212981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544D0E2-2B3C-8656-44B3-D864F483828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2289" t="4511" r="21834" b="14194"/>
          <a:stretch/>
        </p:blipFill>
        <p:spPr>
          <a:xfrm>
            <a:off x="147920" y="3892225"/>
            <a:ext cx="2728824" cy="2129814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72B1FFB0-818B-2417-4085-C254B891455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1097" t="3557" r="21153" b="12122"/>
          <a:stretch/>
        </p:blipFill>
        <p:spPr>
          <a:xfrm>
            <a:off x="6096000" y="3892225"/>
            <a:ext cx="2897529" cy="2269541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981D3007-1F55-DAFC-C901-EB6FE563D8C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1097" t="4192" r="21494" b="13878"/>
          <a:stretch/>
        </p:blipFill>
        <p:spPr>
          <a:xfrm>
            <a:off x="8993529" y="3893954"/>
            <a:ext cx="2878015" cy="2203347"/>
          </a:xfrm>
          <a:prstGeom prst="rect">
            <a:avLst/>
          </a:prstGeom>
        </p:spPr>
      </p:pic>
      <p:pic>
        <p:nvPicPr>
          <p:cNvPr id="37" name="Google Shape;52;g220504e966d_0_1">
            <a:extLst>
              <a:ext uri="{FF2B5EF4-FFF2-40B4-BE49-F238E27FC236}">
                <a16:creationId xmlns:a16="http://schemas.microsoft.com/office/drawing/2014/main" id="{CCDF91EA-B54B-6D01-C95D-396ACB7F81B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1476" y="6330434"/>
            <a:ext cx="4127576" cy="3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ángulo redondeado 37">
            <a:extLst>
              <a:ext uri="{FF2B5EF4-FFF2-40B4-BE49-F238E27FC236}">
                <a16:creationId xmlns:a16="http://schemas.microsoft.com/office/drawing/2014/main" id="{BD14D616-3C27-E019-F2B3-8FAC1E75D97F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rgbClr val="FF03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440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4C989-170A-9C1F-935B-479C97A71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BAF94EC5-069E-666F-A2D9-3C1F3B87AB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0C8DC9C-38EC-850D-161F-47680A13D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56" y="893858"/>
            <a:ext cx="2451100" cy="3149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1209E4E-E514-8ECC-FBF7-5329B699F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416" y="1110925"/>
            <a:ext cx="2641600" cy="27813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83325EE-82A4-017A-CA8D-D42070CB6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686" y="970058"/>
            <a:ext cx="2235200" cy="30734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E0995A4-C079-8F81-145D-482FD801A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2591" y="1012175"/>
            <a:ext cx="1812002" cy="291296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C0AC221-A13C-E740-4782-E5AE872D0C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9656" y="99300"/>
            <a:ext cx="1389875" cy="791952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783C1844-F7CE-B5B8-14E3-87F3CCCC7C49}"/>
              </a:ext>
            </a:extLst>
          </p:cNvPr>
          <p:cNvSpPr/>
          <p:nvPr/>
        </p:nvSpPr>
        <p:spPr>
          <a:xfrm>
            <a:off x="0" y="6194422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dirty="0">
              <a:solidFill>
                <a:schemeClr val="bg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A08567A-48B3-2E10-4DA2-AB8EB2448E8F}"/>
              </a:ext>
            </a:extLst>
          </p:cNvPr>
          <p:cNvSpPr txBox="1"/>
          <p:nvPr/>
        </p:nvSpPr>
        <p:spPr>
          <a:xfrm>
            <a:off x="10724919" y="6334388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8614D64-B289-B544-ACCF-25C0BA11B117}"/>
              </a:ext>
            </a:extLst>
          </p:cNvPr>
          <p:cNvSpPr txBox="1"/>
          <p:nvPr/>
        </p:nvSpPr>
        <p:spPr>
          <a:xfrm>
            <a:off x="320455" y="189644"/>
            <a:ext cx="92021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Qué tan fácil es identificar el producto como un laxante a partir de su empaque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B86207-A6BE-133A-B686-09145ADC9A0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312" t="3303" r="29724" b="12493"/>
          <a:stretch/>
        </p:blipFill>
        <p:spPr>
          <a:xfrm>
            <a:off x="515493" y="3783820"/>
            <a:ext cx="2061025" cy="227264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75071A7-ADD5-B4D3-C186-2D9DFD6E6FB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9955" t="3124" r="29331" b="14830"/>
          <a:stretch/>
        </p:blipFill>
        <p:spPr>
          <a:xfrm>
            <a:off x="3476589" y="3806128"/>
            <a:ext cx="2061025" cy="22280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DCF5C81-8B9C-73C4-7853-984039C5177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0769" t="3557" r="30352" b="15680"/>
          <a:stretch/>
        </p:blipFill>
        <p:spPr>
          <a:xfrm>
            <a:off x="6569028" y="3806128"/>
            <a:ext cx="1972515" cy="219813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A925D12-0497-6867-C434-2CBEEF91423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0296" t="3874" r="29331" b="16207"/>
          <a:stretch/>
        </p:blipFill>
        <p:spPr>
          <a:xfrm>
            <a:off x="9397271" y="3783820"/>
            <a:ext cx="2062642" cy="2190291"/>
          </a:xfrm>
          <a:prstGeom prst="rect">
            <a:avLst/>
          </a:prstGeom>
        </p:spPr>
      </p:pic>
      <p:pic>
        <p:nvPicPr>
          <p:cNvPr id="9" name="Google Shape;52;g220504e966d_0_1">
            <a:extLst>
              <a:ext uri="{FF2B5EF4-FFF2-40B4-BE49-F238E27FC236}">
                <a16:creationId xmlns:a16="http://schemas.microsoft.com/office/drawing/2014/main" id="{181D3909-AFD4-602C-3407-EBDCC7443B9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1476" y="6330434"/>
            <a:ext cx="4127576" cy="3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E637E814-7BBC-1764-FAA4-BA7ED625C2B9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rgbClr val="FF03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424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1BFDA-1D77-9203-DB49-6C7C6E227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8491640E-6DA6-852D-0128-11EA1F3CD0B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E8F9618F-F522-9C7C-824F-8A93BB7FE73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dirty="0">
              <a:solidFill>
                <a:schemeClr val="bg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55B5EEC-ABCC-1CA5-1D62-B570BC2E11D8}"/>
              </a:ext>
            </a:extLst>
          </p:cNvPr>
          <p:cNvSpPr txBox="1"/>
          <p:nvPr/>
        </p:nvSpPr>
        <p:spPr>
          <a:xfrm>
            <a:off x="10747483" y="6330434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76FCA63-DE11-BA20-4816-049C7E940F67}"/>
              </a:ext>
            </a:extLst>
          </p:cNvPr>
          <p:cNvSpPr txBox="1"/>
          <p:nvPr/>
        </p:nvSpPr>
        <p:spPr>
          <a:xfrm>
            <a:off x="320455" y="189644"/>
            <a:ext cx="92021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b="1" dirty="0">
                <a:solidFill>
                  <a:srgbClr val="000000"/>
                </a:solidFill>
                <a:effectLst/>
                <a:latin typeface="Poppins" pitchFamily="2" charset="77"/>
                <a:cs typeface="Poppins" pitchFamily="2" charset="77"/>
              </a:rPr>
              <a:t>Percepción de calidad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AF42ED-C56B-7653-C0F6-B175783D2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79" y="521822"/>
            <a:ext cx="9040603" cy="5650377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DDFC310C-C559-F2EB-84E1-E2B9B94F7A3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476" y="6330434"/>
            <a:ext cx="4127576" cy="3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6A7BFA-040A-0EEB-C179-325AF010B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53" y="2009099"/>
            <a:ext cx="896428" cy="11518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B4A8882-6337-BE76-82B0-BBEA29A94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81" y="4496738"/>
            <a:ext cx="966099" cy="101719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0E1E3E5-EC2F-20BA-41A7-7EB5670C8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287" y="3263948"/>
            <a:ext cx="817468" cy="11240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473410A-F28B-F356-DA9F-3B9CF0B4C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803" y="821443"/>
            <a:ext cx="662694" cy="1065343"/>
          </a:xfrm>
          <a:prstGeom prst="rect">
            <a:avLst/>
          </a:prstGeom>
        </p:spPr>
      </p:pic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33CF7D50-17D0-3935-ECF9-92783142DB75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rgbClr val="FF03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831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77E19-C4B2-7B35-0042-467CB370D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CBDE4612-A0C9-D801-22F2-689CAF5391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C6289F95-317F-74EF-5D4C-DDD56CC411C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dirty="0">
              <a:solidFill>
                <a:schemeClr val="bg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30106AD-50F6-4727-0AC0-D8EC868D9E8E}"/>
              </a:ext>
            </a:extLst>
          </p:cNvPr>
          <p:cNvSpPr txBox="1"/>
          <p:nvPr/>
        </p:nvSpPr>
        <p:spPr>
          <a:xfrm>
            <a:off x="10747483" y="6330434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E9FA72E5-A71A-8767-DB72-1B8C8BC5B05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476" y="6330434"/>
            <a:ext cx="4127576" cy="3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Jgb">
            <a:extLst>
              <a:ext uri="{FF2B5EF4-FFF2-40B4-BE49-F238E27FC236}">
                <a16:creationId xmlns:a16="http://schemas.microsoft.com/office/drawing/2014/main" id="{3391E141-2FB6-4C65-31A5-42FBCFD49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5" t="18881" r="23367" b="19058"/>
          <a:stretch/>
        </p:blipFill>
        <p:spPr bwMode="auto">
          <a:xfrm>
            <a:off x="9501866" y="85312"/>
            <a:ext cx="2057484" cy="185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3A07504-5410-A119-DB61-79C058877066}"/>
              </a:ext>
            </a:extLst>
          </p:cNvPr>
          <p:cNvSpPr txBox="1"/>
          <p:nvPr/>
        </p:nvSpPr>
        <p:spPr>
          <a:xfrm>
            <a:off x="261476" y="493487"/>
            <a:ext cx="785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latin typeface="Poppins" pitchFamily="2" charset="77"/>
                <a:cs typeface="Poppins" pitchFamily="2" charset="77"/>
              </a:rPr>
              <a:t>El </a:t>
            </a:r>
            <a:r>
              <a:rPr lang="es-ES_tradnl" sz="2000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41% </a:t>
            </a:r>
            <a:r>
              <a:rPr lang="es-ES_tradnl" sz="2000" b="1" dirty="0">
                <a:latin typeface="Poppins" pitchFamily="2" charset="77"/>
                <a:cs typeface="Poppins" pitchFamily="2" charset="77"/>
              </a:rPr>
              <a:t>tiene conocimiento de que Citromel es un producto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771B634-442D-8260-4D16-853434C51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003299"/>
            <a:ext cx="8281319" cy="5175825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9FAC8EA-0216-9AE1-03B7-3043CB29B457}"/>
              </a:ext>
            </a:extLst>
          </p:cNvPr>
          <p:cNvCxnSpPr>
            <a:cxnSpLocks/>
          </p:cNvCxnSpPr>
          <p:nvPr/>
        </p:nvCxnSpPr>
        <p:spPr>
          <a:xfrm>
            <a:off x="7934675" y="693542"/>
            <a:ext cx="1567191" cy="0"/>
          </a:xfrm>
          <a:prstGeom prst="straightConnector1">
            <a:avLst/>
          </a:prstGeom>
          <a:ln w="57150">
            <a:solidFill>
              <a:srgbClr val="FF03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34F8CB0-6971-4AFD-B4FE-85A16A044956}"/>
              </a:ext>
            </a:extLst>
          </p:cNvPr>
          <p:cNvCxnSpPr>
            <a:cxnSpLocks/>
          </p:cNvCxnSpPr>
          <p:nvPr/>
        </p:nvCxnSpPr>
        <p:spPr>
          <a:xfrm flipV="1">
            <a:off x="10302702" y="1937048"/>
            <a:ext cx="0" cy="1243504"/>
          </a:xfrm>
          <a:prstGeom prst="straightConnector1">
            <a:avLst/>
          </a:prstGeom>
          <a:ln w="57150">
            <a:solidFill>
              <a:srgbClr val="FF03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E5E2B38A-C3B7-C364-288C-2AA10CEE9559}"/>
              </a:ext>
            </a:extLst>
          </p:cNvPr>
          <p:cNvSpPr/>
          <p:nvPr/>
        </p:nvSpPr>
        <p:spPr>
          <a:xfrm>
            <a:off x="8674225" y="3260495"/>
            <a:ext cx="3218686" cy="1891910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3556E20-8FB4-580E-7B8C-0AB1ECB487B6}"/>
              </a:ext>
            </a:extLst>
          </p:cNvPr>
          <p:cNvSpPr txBox="1"/>
          <p:nvPr/>
        </p:nvSpPr>
        <p:spPr>
          <a:xfrm>
            <a:off x="8745509" y="3390842"/>
            <a:ext cx="31131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latin typeface="Poppins" pitchFamily="2" charset="77"/>
                <a:cs typeface="Poppins" pitchFamily="2" charset="77"/>
              </a:rPr>
              <a:t>El </a:t>
            </a:r>
            <a:r>
              <a:rPr lang="es-ES_tradnl" sz="2000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57% </a:t>
            </a:r>
            <a:r>
              <a:rPr lang="es-ES_tradnl" sz="2000" b="1" dirty="0">
                <a:latin typeface="Poppins" pitchFamily="2" charset="77"/>
                <a:cs typeface="Poppins" pitchFamily="2" charset="77"/>
              </a:rPr>
              <a:t>considera que el ser un producto JGB mejora la imagen y la percepción del producto</a:t>
            </a: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AC61F09E-29C0-3C84-95AE-23A01F0790D9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rgbClr val="FF03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488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/>
          <p:nvPr/>
        </p:nvSpPr>
        <p:spPr>
          <a:xfrm>
            <a:off x="0" y="634948"/>
            <a:ext cx="273051" cy="25563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74A235-404E-0270-15CC-9E2195B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53A5F2EC-2EEF-73D2-9CC8-457B5EA3F1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985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8B7F4572-16A0-86DF-090B-57998CEEF99D}"/>
              </a:ext>
            </a:extLst>
          </p:cNvPr>
          <p:cNvSpPr/>
          <p:nvPr/>
        </p:nvSpPr>
        <p:spPr>
          <a:xfrm>
            <a:off x="532435" y="634948"/>
            <a:ext cx="5512771" cy="255631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Picture 2" descr="Jgb">
            <a:extLst>
              <a:ext uri="{FF2B5EF4-FFF2-40B4-BE49-F238E27FC236}">
                <a16:creationId xmlns:a16="http://schemas.microsoft.com/office/drawing/2014/main" id="{EABFFC38-AEFE-64B1-5F13-F1FA75D88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5" t="18881" r="23367" b="19058"/>
          <a:stretch/>
        </p:blipFill>
        <p:spPr bwMode="auto">
          <a:xfrm>
            <a:off x="3202909" y="722773"/>
            <a:ext cx="2643304" cy="237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1246299-F0D6-410A-3B0D-BB850214C8C0}"/>
              </a:ext>
            </a:extLst>
          </p:cNvPr>
          <p:cNvSpPr txBox="1"/>
          <p:nvPr/>
        </p:nvSpPr>
        <p:spPr>
          <a:xfrm>
            <a:off x="758009" y="1527538"/>
            <a:ext cx="2444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>
                <a:solidFill>
                  <a:srgbClr val="262626"/>
                </a:solidFill>
                <a:latin typeface="Poppins" pitchFamily="2" charset="77"/>
                <a:cs typeface="Poppins" pitchFamily="2" charset="77"/>
              </a:rPr>
              <a:t>Gracias</a:t>
            </a:r>
            <a:endParaRPr lang="es-ES_tradnl" sz="440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1431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/>
          <p:nvPr/>
        </p:nvSpPr>
        <p:spPr>
          <a:xfrm>
            <a:off x="0" y="962199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532280" y="1016049"/>
            <a:ext cx="7338425" cy="1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/>
            <a:r>
              <a:rPr lang="es-CO" sz="4400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1. VARIABLES DEMOGRAFICAS</a:t>
            </a:r>
            <a:endParaRPr sz="44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74A235-404E-0270-15CC-9E2195B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53A5F2EC-2EEF-73D2-9CC8-457B5EA3F1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1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5432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_tradnl" b="1" dirty="0">
                <a:latin typeface="Poppins" pitchFamily="2" charset="77"/>
                <a:cs typeface="Poppins" pitchFamily="2" charset="77"/>
              </a:rPr>
              <a:t>Base: 637e</a:t>
            </a: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s-ES_tradnl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>
                <a:latin typeface="Poppins" pitchFamily="2" charset="77"/>
                <a:cs typeface="Poppins" pitchFamily="2" charset="77"/>
              </a:rPr>
              <a:t>Perfil Socioeconómico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94CE672-5CEF-75F0-0BC6-03655DA140F9}"/>
              </a:ext>
            </a:extLst>
          </p:cNvPr>
          <p:cNvSpPr txBox="1"/>
          <p:nvPr/>
        </p:nvSpPr>
        <p:spPr>
          <a:xfrm>
            <a:off x="8448555" y="1306368"/>
            <a:ext cx="3091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CIUDADES PARTICIPANTES</a:t>
            </a:r>
          </a:p>
          <a:p>
            <a:r>
              <a:rPr lang="es-ES_tradnl" sz="1600" b="1" dirty="0">
                <a:latin typeface="Poppins" pitchFamily="2" charset="77"/>
                <a:cs typeface="Poppins" pitchFamily="2" charset="77"/>
              </a:rPr>
              <a:t>Bogotá, D.C. 	85.2%</a:t>
            </a:r>
          </a:p>
          <a:p>
            <a:r>
              <a:rPr lang="es-ES_tradnl" sz="1600" dirty="0">
                <a:latin typeface="Poppins" pitchFamily="2" charset="77"/>
                <a:cs typeface="Poppins" pitchFamily="2" charset="77"/>
              </a:rPr>
              <a:t>Barranquilla 	14.8%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CCCDB9F-0053-2723-98F8-79782C86D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103" y="1260677"/>
            <a:ext cx="5100524" cy="5100524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9849D63C-C9EF-76E9-1056-98F52FC0F6EB}"/>
              </a:ext>
            </a:extLst>
          </p:cNvPr>
          <p:cNvSpPr txBox="1"/>
          <p:nvPr/>
        </p:nvSpPr>
        <p:spPr>
          <a:xfrm>
            <a:off x="7776776" y="4050210"/>
            <a:ext cx="29052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NIVEL SOCIO ECONÓMICO</a:t>
            </a:r>
          </a:p>
          <a:p>
            <a:r>
              <a:rPr lang="es-ES_tradnl" sz="1600" dirty="0">
                <a:latin typeface="Poppins" pitchFamily="2" charset="77"/>
                <a:cs typeface="Poppins" pitchFamily="2" charset="77"/>
              </a:rPr>
              <a:t>Estrato 2.	28.6%</a:t>
            </a:r>
          </a:p>
          <a:p>
            <a:r>
              <a:rPr lang="es-ES_tradnl" sz="1600" b="1" dirty="0">
                <a:latin typeface="Poppins" pitchFamily="2" charset="77"/>
                <a:cs typeface="Poppins" pitchFamily="2" charset="77"/>
              </a:rPr>
              <a:t>Estrato 3. 	46.5%</a:t>
            </a:r>
          </a:p>
          <a:p>
            <a:r>
              <a:rPr lang="es-ES_tradnl" sz="1600" dirty="0">
                <a:latin typeface="Poppins" pitchFamily="2" charset="77"/>
                <a:cs typeface="Poppins" pitchFamily="2" charset="77"/>
              </a:rPr>
              <a:t>Estrato 4.	20.4%</a:t>
            </a:r>
          </a:p>
          <a:p>
            <a:r>
              <a:rPr lang="es-ES_tradnl" sz="1600" dirty="0">
                <a:latin typeface="Poppins" pitchFamily="2" charset="77"/>
                <a:cs typeface="Poppins" pitchFamily="2" charset="77"/>
              </a:rPr>
              <a:t>Estrato 5.	4.6%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13B8277-F55A-E8D7-AD5B-B242B4F9B59C}"/>
              </a:ext>
            </a:extLst>
          </p:cNvPr>
          <p:cNvSpPr txBox="1"/>
          <p:nvPr/>
        </p:nvSpPr>
        <p:spPr>
          <a:xfrm>
            <a:off x="514105" y="1690688"/>
            <a:ext cx="2314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GENERO</a:t>
            </a:r>
          </a:p>
          <a:p>
            <a:r>
              <a:rPr lang="es-ES_tradnl" sz="1600" b="1" dirty="0">
                <a:latin typeface="Poppins" pitchFamily="2" charset="77"/>
                <a:cs typeface="Poppins" pitchFamily="2" charset="77"/>
              </a:rPr>
              <a:t>Mujer 	58.2%</a:t>
            </a:r>
          </a:p>
          <a:p>
            <a:r>
              <a:rPr lang="es-ES_tradnl" sz="1600" dirty="0">
                <a:latin typeface="Poppins" pitchFamily="2" charset="77"/>
                <a:cs typeface="Poppins" pitchFamily="2" charset="77"/>
              </a:rPr>
              <a:t>Hombre 	41.2%</a:t>
            </a:r>
          </a:p>
          <a:p>
            <a:r>
              <a:rPr lang="es-ES_tradnl" sz="1600" dirty="0">
                <a:latin typeface="Poppins" pitchFamily="2" charset="77"/>
                <a:cs typeface="Poppins" pitchFamily="2" charset="77"/>
              </a:rPr>
              <a:t>Otro 	0.2%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83878F3-BBFD-0733-D65A-0976244E949F}"/>
              </a:ext>
            </a:extLst>
          </p:cNvPr>
          <p:cNvSpPr txBox="1"/>
          <p:nvPr/>
        </p:nvSpPr>
        <p:spPr>
          <a:xfrm>
            <a:off x="363635" y="3808333"/>
            <a:ext cx="23149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RANGO DE EDADES</a:t>
            </a:r>
          </a:p>
          <a:p>
            <a:r>
              <a:rPr lang="es-ES_tradnl" sz="1600" dirty="0">
                <a:latin typeface="Poppins" pitchFamily="2" charset="77"/>
                <a:cs typeface="Poppins" pitchFamily="2" charset="77"/>
              </a:rPr>
              <a:t>18 - 24 	14.4%</a:t>
            </a:r>
          </a:p>
          <a:p>
            <a:r>
              <a:rPr lang="es-ES_tradnl" sz="1600" b="1" dirty="0">
                <a:latin typeface="Poppins" pitchFamily="2" charset="77"/>
                <a:cs typeface="Poppins" pitchFamily="2" charset="77"/>
              </a:rPr>
              <a:t>25 - 35 	38.8%</a:t>
            </a:r>
          </a:p>
          <a:p>
            <a:r>
              <a:rPr lang="es-ES_tradnl" sz="1600" dirty="0">
                <a:latin typeface="Poppins" pitchFamily="2" charset="77"/>
                <a:cs typeface="Poppins" pitchFamily="2" charset="77"/>
              </a:rPr>
              <a:t>36 - 40 	20.3%</a:t>
            </a:r>
          </a:p>
          <a:p>
            <a:r>
              <a:rPr lang="es-ES_tradnl" sz="1600" dirty="0">
                <a:latin typeface="Poppins" pitchFamily="2" charset="77"/>
                <a:cs typeface="Poppins" pitchFamily="2" charset="77"/>
              </a:rPr>
              <a:t>41  - 55	26.5%</a:t>
            </a:r>
          </a:p>
        </p:txBody>
      </p:sp>
      <p:cxnSp>
        <p:nvCxnSpPr>
          <p:cNvPr id="26" name="Conector curvado 25">
            <a:extLst>
              <a:ext uri="{FF2B5EF4-FFF2-40B4-BE49-F238E27FC236}">
                <a16:creationId xmlns:a16="http://schemas.microsoft.com/office/drawing/2014/main" id="{059EA5F0-DDD4-2540-E598-B47071F7F105}"/>
              </a:ext>
            </a:extLst>
          </p:cNvPr>
          <p:cNvCxnSpPr>
            <a:cxnSpLocks/>
          </p:cNvCxnSpPr>
          <p:nvPr/>
        </p:nvCxnSpPr>
        <p:spPr>
          <a:xfrm rot="10800000">
            <a:off x="2418680" y="2106187"/>
            <a:ext cx="1204197" cy="477929"/>
          </a:xfrm>
          <a:prstGeom prst="curvedConnector3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ector curvado 26">
            <a:extLst>
              <a:ext uri="{FF2B5EF4-FFF2-40B4-BE49-F238E27FC236}">
                <a16:creationId xmlns:a16="http://schemas.microsoft.com/office/drawing/2014/main" id="{CD394520-8E34-7E3D-0CE5-ED02E4EF1EFC}"/>
              </a:ext>
            </a:extLst>
          </p:cNvPr>
          <p:cNvCxnSpPr>
            <a:cxnSpLocks/>
          </p:cNvCxnSpPr>
          <p:nvPr/>
        </p:nvCxnSpPr>
        <p:spPr>
          <a:xfrm rot="10800000">
            <a:off x="2281918" y="4683791"/>
            <a:ext cx="1340959" cy="566927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ector curvado 27">
            <a:extLst>
              <a:ext uri="{FF2B5EF4-FFF2-40B4-BE49-F238E27FC236}">
                <a16:creationId xmlns:a16="http://schemas.microsoft.com/office/drawing/2014/main" id="{ADFDE091-9A17-2B82-9F6D-0E903A5775ED}"/>
              </a:ext>
            </a:extLst>
          </p:cNvPr>
          <p:cNvCxnSpPr>
            <a:cxnSpLocks/>
          </p:cNvCxnSpPr>
          <p:nvPr/>
        </p:nvCxnSpPr>
        <p:spPr>
          <a:xfrm flipV="1">
            <a:off x="6277582" y="4707029"/>
            <a:ext cx="1305501" cy="520452"/>
          </a:xfrm>
          <a:prstGeom prst="curvedConnector3">
            <a:avLst>
              <a:gd name="adj1" fmla="val 42907"/>
            </a:avLst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6A5A9176-DF2B-7B22-C2C7-3AD0D618A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065" y="1831801"/>
            <a:ext cx="2491849" cy="1419857"/>
          </a:xfrm>
          <a:prstGeom prst="rect">
            <a:avLst/>
          </a:prstGeom>
        </p:spPr>
      </p:pic>
      <p:cxnSp>
        <p:nvCxnSpPr>
          <p:cNvPr id="30" name="Conector curvado 29">
            <a:extLst>
              <a:ext uri="{FF2B5EF4-FFF2-40B4-BE49-F238E27FC236}">
                <a16:creationId xmlns:a16="http://schemas.microsoft.com/office/drawing/2014/main" id="{7AC8E3FF-E880-1379-C15A-080A2B8915A9}"/>
              </a:ext>
            </a:extLst>
          </p:cNvPr>
          <p:cNvCxnSpPr>
            <a:cxnSpLocks/>
          </p:cNvCxnSpPr>
          <p:nvPr/>
        </p:nvCxnSpPr>
        <p:spPr>
          <a:xfrm flipV="1">
            <a:off x="6848864" y="1968087"/>
            <a:ext cx="1468439" cy="724085"/>
          </a:xfrm>
          <a:prstGeom prst="curvedConnector3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Google Shape;52;g220504e966d_0_1">
            <a:extLst>
              <a:ext uri="{FF2B5EF4-FFF2-40B4-BE49-F238E27FC236}">
                <a16:creationId xmlns:a16="http://schemas.microsoft.com/office/drawing/2014/main" id="{A494B05D-7620-BD32-0787-517DA0CF79C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50" y="6351475"/>
            <a:ext cx="4127576" cy="3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93A9B3AC-3EE8-B799-ED1C-B6753C284697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637</a:t>
            </a:r>
            <a:endParaRPr lang="es-ES_tradnl" dirty="0">
              <a:solidFill>
                <a:srgbClr val="FF03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89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9698D-B48F-5E2E-39C4-FCA3FCB22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E2ED18F-911D-68DD-05F3-934EE591454E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_tradnl" b="1" dirty="0">
                <a:latin typeface="Poppins" pitchFamily="2" charset="77"/>
                <a:cs typeface="Poppins" pitchFamily="2" charset="77"/>
              </a:rPr>
              <a:t>Base: 269</a:t>
            </a: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7BAA64ED-C9D6-CDF5-37CB-0988D9AECA3C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s-ES_tradnl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A479C87-DC40-80F3-7530-B86BCD1E7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>
                <a:latin typeface="Poppins" pitchFamily="2" charset="77"/>
                <a:cs typeface="Poppins" pitchFamily="2" charset="77"/>
              </a:rPr>
              <a:t>Perfil Socioeconómico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9531F12-FF93-12F5-8044-8B6A230FB5A0}"/>
              </a:ext>
            </a:extLst>
          </p:cNvPr>
          <p:cNvSpPr txBox="1"/>
          <p:nvPr/>
        </p:nvSpPr>
        <p:spPr>
          <a:xfrm>
            <a:off x="8448555" y="1306368"/>
            <a:ext cx="3091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CIUDADES PARTICIPANTES</a:t>
            </a:r>
          </a:p>
          <a:p>
            <a:r>
              <a:rPr lang="es-ES_tradnl" sz="1600" b="1" dirty="0">
                <a:latin typeface="Poppins" pitchFamily="2" charset="77"/>
                <a:cs typeface="Poppins" pitchFamily="2" charset="77"/>
              </a:rPr>
              <a:t>Bogotá, D.C. 	82.9%</a:t>
            </a:r>
          </a:p>
          <a:p>
            <a:r>
              <a:rPr lang="es-ES_tradnl" sz="1600" dirty="0">
                <a:latin typeface="Poppins" pitchFamily="2" charset="77"/>
                <a:cs typeface="Poppins" pitchFamily="2" charset="77"/>
              </a:rPr>
              <a:t>Barranquilla 	17.7%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6C39BC3B-E71E-D48A-91BD-2F99FA3F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103" y="1260677"/>
            <a:ext cx="5100524" cy="5100524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51AB2968-0A02-0823-5BFE-97AF70435B9E}"/>
              </a:ext>
            </a:extLst>
          </p:cNvPr>
          <p:cNvSpPr txBox="1"/>
          <p:nvPr/>
        </p:nvSpPr>
        <p:spPr>
          <a:xfrm>
            <a:off x="7776776" y="4050210"/>
            <a:ext cx="29052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NIVEL SOCIO ECONÓMICO</a:t>
            </a:r>
          </a:p>
          <a:p>
            <a:r>
              <a:rPr lang="es-ES_tradnl" sz="1600" dirty="0">
                <a:latin typeface="Poppins" pitchFamily="2" charset="77"/>
                <a:cs typeface="Poppins" pitchFamily="2" charset="77"/>
              </a:rPr>
              <a:t>Estrato 2.	22.3%</a:t>
            </a:r>
          </a:p>
          <a:p>
            <a:r>
              <a:rPr lang="es-ES_tradnl" sz="1600" b="1" dirty="0">
                <a:latin typeface="Poppins" pitchFamily="2" charset="77"/>
                <a:cs typeface="Poppins" pitchFamily="2" charset="77"/>
              </a:rPr>
              <a:t>Estrato 3. 	45%</a:t>
            </a:r>
          </a:p>
          <a:p>
            <a:r>
              <a:rPr lang="es-ES_tradnl" sz="1600" dirty="0">
                <a:latin typeface="Poppins" pitchFamily="2" charset="77"/>
                <a:cs typeface="Poppins" pitchFamily="2" charset="77"/>
              </a:rPr>
              <a:t>Estrato 4.	28.4%</a:t>
            </a:r>
          </a:p>
          <a:p>
            <a:r>
              <a:rPr lang="es-ES_tradnl" sz="1600" dirty="0">
                <a:latin typeface="Poppins" pitchFamily="2" charset="77"/>
                <a:cs typeface="Poppins" pitchFamily="2" charset="77"/>
              </a:rPr>
              <a:t>Estrato 5.	4.1%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0062C1F-9AAB-AA8C-7CD6-870164AE4409}"/>
              </a:ext>
            </a:extLst>
          </p:cNvPr>
          <p:cNvSpPr txBox="1"/>
          <p:nvPr/>
        </p:nvSpPr>
        <p:spPr>
          <a:xfrm>
            <a:off x="514105" y="1690688"/>
            <a:ext cx="2314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GENERO</a:t>
            </a:r>
          </a:p>
          <a:p>
            <a:r>
              <a:rPr lang="es-ES_tradnl" sz="1600" b="1" dirty="0">
                <a:latin typeface="Poppins" pitchFamily="2" charset="77"/>
                <a:cs typeface="Poppins" pitchFamily="2" charset="77"/>
              </a:rPr>
              <a:t>Mujer 	61.3%</a:t>
            </a:r>
          </a:p>
          <a:p>
            <a:r>
              <a:rPr lang="es-ES_tradnl" sz="1600" dirty="0">
                <a:latin typeface="Poppins" pitchFamily="2" charset="77"/>
                <a:cs typeface="Poppins" pitchFamily="2" charset="77"/>
              </a:rPr>
              <a:t>Hombre 	38.7%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6381408-A8EC-1C15-E28B-F64630E7A829}"/>
              </a:ext>
            </a:extLst>
          </p:cNvPr>
          <p:cNvSpPr txBox="1"/>
          <p:nvPr/>
        </p:nvSpPr>
        <p:spPr>
          <a:xfrm>
            <a:off x="363635" y="3808333"/>
            <a:ext cx="23149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RANGO DE EDADES</a:t>
            </a:r>
          </a:p>
          <a:p>
            <a:r>
              <a:rPr lang="es-ES_tradnl" sz="1600" dirty="0">
                <a:latin typeface="Poppins" pitchFamily="2" charset="77"/>
                <a:cs typeface="Poppins" pitchFamily="2" charset="77"/>
              </a:rPr>
              <a:t>18 - 24 	12.6%</a:t>
            </a:r>
          </a:p>
          <a:p>
            <a:r>
              <a:rPr lang="es-ES_tradnl" sz="1600" b="1" dirty="0">
                <a:latin typeface="Poppins" pitchFamily="2" charset="77"/>
                <a:cs typeface="Poppins" pitchFamily="2" charset="77"/>
              </a:rPr>
              <a:t>25 - 35 	43.9%</a:t>
            </a:r>
          </a:p>
          <a:p>
            <a:r>
              <a:rPr lang="es-ES_tradnl" sz="1600" dirty="0">
                <a:latin typeface="Poppins" pitchFamily="2" charset="77"/>
                <a:cs typeface="Poppins" pitchFamily="2" charset="77"/>
              </a:rPr>
              <a:t>36 - 40 	20.1%</a:t>
            </a:r>
          </a:p>
          <a:p>
            <a:r>
              <a:rPr lang="es-ES_tradnl" sz="1600" dirty="0">
                <a:latin typeface="Poppins" pitchFamily="2" charset="77"/>
                <a:cs typeface="Poppins" pitchFamily="2" charset="77"/>
              </a:rPr>
              <a:t>41  - 55	23.4%</a:t>
            </a:r>
          </a:p>
        </p:txBody>
      </p:sp>
      <p:cxnSp>
        <p:nvCxnSpPr>
          <p:cNvPr id="26" name="Conector curvado 25">
            <a:extLst>
              <a:ext uri="{FF2B5EF4-FFF2-40B4-BE49-F238E27FC236}">
                <a16:creationId xmlns:a16="http://schemas.microsoft.com/office/drawing/2014/main" id="{62B4E726-9552-54A0-4321-192F120B6EEB}"/>
              </a:ext>
            </a:extLst>
          </p:cNvPr>
          <p:cNvCxnSpPr>
            <a:cxnSpLocks/>
          </p:cNvCxnSpPr>
          <p:nvPr/>
        </p:nvCxnSpPr>
        <p:spPr>
          <a:xfrm rot="10800000">
            <a:off x="2418680" y="2106187"/>
            <a:ext cx="1204197" cy="477929"/>
          </a:xfrm>
          <a:prstGeom prst="curvedConnector3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ector curvado 26">
            <a:extLst>
              <a:ext uri="{FF2B5EF4-FFF2-40B4-BE49-F238E27FC236}">
                <a16:creationId xmlns:a16="http://schemas.microsoft.com/office/drawing/2014/main" id="{08BFEC6A-8649-E85F-1C2C-D66369CF8B9E}"/>
              </a:ext>
            </a:extLst>
          </p:cNvPr>
          <p:cNvCxnSpPr>
            <a:cxnSpLocks/>
          </p:cNvCxnSpPr>
          <p:nvPr/>
        </p:nvCxnSpPr>
        <p:spPr>
          <a:xfrm rot="10800000">
            <a:off x="2281918" y="4683791"/>
            <a:ext cx="1340959" cy="566927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ector curvado 27">
            <a:extLst>
              <a:ext uri="{FF2B5EF4-FFF2-40B4-BE49-F238E27FC236}">
                <a16:creationId xmlns:a16="http://schemas.microsoft.com/office/drawing/2014/main" id="{D6D83D7B-0988-50CC-968A-DD4DCF3640F2}"/>
              </a:ext>
            </a:extLst>
          </p:cNvPr>
          <p:cNvCxnSpPr>
            <a:cxnSpLocks/>
          </p:cNvCxnSpPr>
          <p:nvPr/>
        </p:nvCxnSpPr>
        <p:spPr>
          <a:xfrm flipV="1">
            <a:off x="6277582" y="4707029"/>
            <a:ext cx="1305501" cy="520452"/>
          </a:xfrm>
          <a:prstGeom prst="curvedConnector3">
            <a:avLst>
              <a:gd name="adj1" fmla="val 42907"/>
            </a:avLst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44B88709-69AD-B290-0CD2-D5C195118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065" y="1831801"/>
            <a:ext cx="2491849" cy="1419857"/>
          </a:xfrm>
          <a:prstGeom prst="rect">
            <a:avLst/>
          </a:prstGeom>
        </p:spPr>
      </p:pic>
      <p:cxnSp>
        <p:nvCxnSpPr>
          <p:cNvPr id="30" name="Conector curvado 29">
            <a:extLst>
              <a:ext uri="{FF2B5EF4-FFF2-40B4-BE49-F238E27FC236}">
                <a16:creationId xmlns:a16="http://schemas.microsoft.com/office/drawing/2014/main" id="{56F5DA23-AACA-09AB-3F3F-21349FFC5D97}"/>
              </a:ext>
            </a:extLst>
          </p:cNvPr>
          <p:cNvCxnSpPr>
            <a:cxnSpLocks/>
          </p:cNvCxnSpPr>
          <p:nvPr/>
        </p:nvCxnSpPr>
        <p:spPr>
          <a:xfrm flipV="1">
            <a:off x="6848864" y="1968087"/>
            <a:ext cx="1468439" cy="724085"/>
          </a:xfrm>
          <a:prstGeom prst="curvedConnector3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Google Shape;52;g220504e966d_0_1">
            <a:extLst>
              <a:ext uri="{FF2B5EF4-FFF2-40B4-BE49-F238E27FC236}">
                <a16:creationId xmlns:a16="http://schemas.microsoft.com/office/drawing/2014/main" id="{98A47148-DD25-F5BB-B016-641643504BC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50" y="6351475"/>
            <a:ext cx="4127576" cy="3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BA06EA49-47EA-422C-2395-DBAE05B4D4B1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rgbClr val="FF03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60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/>
          <p:nvPr/>
        </p:nvSpPr>
        <p:spPr>
          <a:xfrm>
            <a:off x="0" y="962199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532280" y="1016049"/>
            <a:ext cx="7338425" cy="1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/>
            <a:r>
              <a:rPr lang="es-CO" sz="4400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2. EXPLORACIÓN DE CATEGORIA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74A235-404E-0270-15CC-9E2195B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53A5F2EC-2EEF-73D2-9CC8-457B5EA3F1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1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9635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FE35F0D5-21F0-BAAF-B25D-BE90E8C6E5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EDBA8B7-ADC8-A1A2-2647-E3E6E20DC54B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_tradnl" b="1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¿</a:t>
            </a:r>
            <a:r>
              <a:rPr lang="es-CO" b="1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En los últimos 3 meses cuáles de los siguientes productos has utilizado</a:t>
            </a:r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? 					</a:t>
            </a: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DC701E9F-0188-3240-EB3D-0B0620F3A037}"/>
              </a:ext>
            </a:extLst>
          </p:cNvPr>
          <p:cNvSpPr/>
          <p:nvPr/>
        </p:nvSpPr>
        <p:spPr>
          <a:xfrm>
            <a:off x="8831485" y="2119536"/>
            <a:ext cx="3196416" cy="2312198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sz="2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EL</a:t>
            </a:r>
            <a:r>
              <a:rPr lang="es-ES_tradnl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s-ES_tradnl" sz="2000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42.2% </a:t>
            </a:r>
            <a:r>
              <a:rPr lang="es-ES_tradnl" sz="200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afirma haber sufrido de malestares estomacales como el </a:t>
            </a:r>
            <a:r>
              <a:rPr lang="es-ES_tradnl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Estreñimiento 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9736A4D9-81DA-5607-7D2F-F5B681291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656" y="99300"/>
            <a:ext cx="1389875" cy="79195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4E1A604-55D6-E0FF-575A-0CD173FDB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5624"/>
            <a:ext cx="8698522" cy="5436576"/>
          </a:xfrm>
          <a:prstGeom prst="rect">
            <a:avLst/>
          </a:prstGeom>
        </p:spPr>
      </p:pic>
      <p:cxnSp>
        <p:nvCxnSpPr>
          <p:cNvPr id="7" name="Conector angular 6">
            <a:extLst>
              <a:ext uri="{FF2B5EF4-FFF2-40B4-BE49-F238E27FC236}">
                <a16:creationId xmlns:a16="http://schemas.microsoft.com/office/drawing/2014/main" id="{4A46C8E9-B0C6-BEB6-B4B9-4DC5CC43B2BA}"/>
              </a:ext>
            </a:extLst>
          </p:cNvPr>
          <p:cNvCxnSpPr>
            <a:cxnSpLocks/>
          </p:cNvCxnSpPr>
          <p:nvPr/>
        </p:nvCxnSpPr>
        <p:spPr>
          <a:xfrm flipV="1">
            <a:off x="5567423" y="3275635"/>
            <a:ext cx="3264062" cy="1064871"/>
          </a:xfrm>
          <a:prstGeom prst="bentConnector3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029D0F07-B64C-8DC7-4F30-00501E701E2F}"/>
              </a:ext>
            </a:extLst>
          </p:cNvPr>
          <p:cNvSpPr/>
          <p:nvPr/>
        </p:nvSpPr>
        <p:spPr>
          <a:xfrm>
            <a:off x="10639656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637</a:t>
            </a:r>
            <a:endParaRPr lang="es-ES_tradnl" dirty="0">
              <a:solidFill>
                <a:srgbClr val="FF03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031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43861-6821-3B56-DBCB-D3323AEF1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2A2FF7E4-530D-755A-4F22-B7370A3152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F80946C-442C-1954-A61C-FC62BAC560DB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b="1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¿Con qué frecuencia aparecen los síntomas del estreñimiento?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CAE9D2A-20DB-BA07-0975-7790B6072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656" y="99300"/>
            <a:ext cx="1389875" cy="79195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9C3039F-1EA1-BEC5-EACD-4C0CA91BCA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04" t="3240" r="14680"/>
          <a:stretch/>
        </p:blipFill>
        <p:spPr>
          <a:xfrm>
            <a:off x="4124503" y="1222577"/>
            <a:ext cx="6345188" cy="4618297"/>
          </a:xfrm>
          <a:prstGeom prst="rect">
            <a:avLst/>
          </a:prstGeom>
        </p:spPr>
      </p:pic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1799E21F-B3C7-7EA6-E947-936E0866F05E}"/>
              </a:ext>
            </a:extLst>
          </p:cNvPr>
          <p:cNvSpPr/>
          <p:nvPr/>
        </p:nvSpPr>
        <p:spPr>
          <a:xfrm>
            <a:off x="502145" y="1500368"/>
            <a:ext cx="3259627" cy="1046061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_tradnl" sz="2000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42.2% </a:t>
            </a:r>
            <a:r>
              <a:rPr lang="es-ES_tradnl" sz="2000" b="1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Estreñimiento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25E2539-9F84-E808-1EAC-1A9287D03D08}"/>
              </a:ext>
            </a:extLst>
          </p:cNvPr>
          <p:cNvSpPr txBox="1"/>
          <p:nvPr/>
        </p:nvSpPr>
        <p:spPr>
          <a:xfrm>
            <a:off x="10747483" y="6330434"/>
            <a:ext cx="135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05A2C164-EC60-5CD2-1504-D2BC190787DC}"/>
              </a:ext>
            </a:extLst>
          </p:cNvPr>
          <p:cNvSpPr/>
          <p:nvPr/>
        </p:nvSpPr>
        <p:spPr>
          <a:xfrm>
            <a:off x="10729082" y="6299972"/>
            <a:ext cx="1370838" cy="430256"/>
          </a:xfrm>
          <a:prstGeom prst="roundRect">
            <a:avLst/>
          </a:prstGeom>
          <a:solidFill>
            <a:srgbClr val="F5F8FD"/>
          </a:solidFill>
          <a:ln>
            <a:solidFill>
              <a:srgbClr val="F5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30B"/>
                </a:solidFill>
                <a:latin typeface="Poppins" pitchFamily="2" charset="77"/>
                <a:cs typeface="Poppins" pitchFamily="2" charset="77"/>
              </a:rPr>
              <a:t>Base: 269</a:t>
            </a:r>
            <a:endParaRPr lang="es-ES_tradnl" dirty="0">
              <a:solidFill>
                <a:srgbClr val="FF03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747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6978</TotalTime>
  <Words>846</Words>
  <Application>Microsoft Macintosh PowerPoint</Application>
  <PresentationFormat>Panorámica</PresentationFormat>
  <Paragraphs>191</Paragraphs>
  <Slides>35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2" baseType="lpstr">
      <vt:lpstr>Aptos</vt:lpstr>
      <vt:lpstr>Aptos Display</vt:lpstr>
      <vt:lpstr>Arial</vt:lpstr>
      <vt:lpstr>Calibri</vt:lpstr>
      <vt:lpstr>Poppins</vt:lpstr>
      <vt:lpstr>Poppins Black</vt:lpstr>
      <vt:lpstr>Tema de Office</vt:lpstr>
      <vt:lpstr>Presentación de PowerPoint</vt:lpstr>
      <vt:lpstr>Presentación de PowerPoint</vt:lpstr>
      <vt:lpstr>AGENDA</vt:lpstr>
      <vt:lpstr>Presentación de PowerPoint</vt:lpstr>
      <vt:lpstr>Perfil Socioeconómico</vt:lpstr>
      <vt:lpstr>Perfil Socioeconómico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César Andrés  Saavedra Vanegas</dc:creator>
  <cp:lastModifiedBy>César Andrés  Saavedra Vanegas</cp:lastModifiedBy>
  <cp:revision>69</cp:revision>
  <dcterms:created xsi:type="dcterms:W3CDTF">2024-08-24T13:12:10Z</dcterms:created>
  <dcterms:modified xsi:type="dcterms:W3CDTF">2024-11-18T19:42:17Z</dcterms:modified>
</cp:coreProperties>
</file>